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9" r:id="rId3"/>
  </p:sldIdLst>
  <p:sldSz cx="9144000" cy="6858000" type="screen4x3"/>
  <p:notesSz cx="10233025" cy="1466215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46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37"/>
    <p:restoredTop sz="94651"/>
  </p:normalViewPr>
  <p:slideViewPr>
    <p:cSldViewPr>
      <p:cViewPr varScale="1">
        <p:scale>
          <a:sx n="83" d="100"/>
          <a:sy n="83" d="100"/>
        </p:scale>
        <p:origin x="1032" y="58"/>
      </p:cViewPr>
      <p:guideLst>
        <p:guide orient="horz" pos="2257"/>
        <p:guide pos="288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4311" cy="7356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796346" y="0"/>
            <a:ext cx="4434311" cy="7356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17868" y="1832769"/>
            <a:ext cx="8797290" cy="4948476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023303" y="7056160"/>
            <a:ext cx="8186420" cy="577322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13926498"/>
            <a:ext cx="4434311" cy="7356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796346" y="13926498"/>
            <a:ext cx="4434311" cy="7356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817688" y="1833563"/>
            <a:ext cx="6597650" cy="4948237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1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图片 9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7385" y="620395"/>
            <a:ext cx="2740660" cy="18986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05" y="582930"/>
            <a:ext cx="2592070" cy="194754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79512" y="116632"/>
            <a:ext cx="8856984" cy="6624736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79512" y="116632"/>
            <a:ext cx="8856984" cy="432048"/>
          </a:xfrm>
          <a:prstGeom prst="rect">
            <a:avLst/>
          </a:prstGeom>
          <a:noFill/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西咸新区建设工程规划变更公示牌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79705" y="548640"/>
            <a:ext cx="400050" cy="6192520"/>
          </a:xfrm>
          <a:prstGeom prst="rect">
            <a:avLst/>
          </a:prstGeom>
          <a:noFill/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81610" y="2045335"/>
            <a:ext cx="396240" cy="1935480"/>
          </a:xfrm>
          <a:prstGeom prst="rect">
            <a:avLst/>
          </a:prstGeom>
          <a:noFill/>
        </p:spPr>
        <p:txBody>
          <a:bodyPr vert="eaVert" wrap="none" rtlCol="0">
            <a:noAutofit/>
          </a:bodyPr>
          <a:lstStyle/>
          <a:p>
            <a:r>
              <a:rPr 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沣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东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智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谷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一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期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项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目</a:t>
            </a:r>
            <a:endParaRPr 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16431" y="3738016"/>
            <a:ext cx="1991039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项目位于沣东新城征和四路以北，征和五路以南，太安路以东，太宁路以西。</a:t>
            </a:r>
            <a:endParaRPr lang="en-US" altLang="zh-CN" sz="800" b="1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项目总占地面积：</a:t>
            </a:r>
            <a:r>
              <a:rPr lang="en-US" altLang="zh-CN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95.788</a:t>
            </a:r>
            <a:r>
              <a:rPr lang="zh-CN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亩，</a:t>
            </a:r>
            <a:r>
              <a:rPr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规划总建筑面积为100759.57㎡，其中地上建筑面积79589.31㎡，地下建筑面积21170.26㎡</a:t>
            </a:r>
            <a:endParaRPr sz="800" b="1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46308" y="4892032"/>
            <a:ext cx="195287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设计单位：深圳市新城市规划建筑设计股份有限公司</a:t>
            </a:r>
            <a:endParaRPr lang="zh-CN" altLang="en-US" sz="800" b="1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建设单位：西安康腾置业有限公司</a:t>
            </a:r>
            <a:endParaRPr lang="zh-CN" altLang="en-US" sz="800" b="1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公示日期：</a:t>
            </a:r>
            <a:r>
              <a:rPr lang="en-US" altLang="zh-CN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2022</a:t>
            </a:r>
            <a:r>
              <a:rPr lang="zh-CN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年</a:t>
            </a:r>
            <a:r>
              <a:rPr lang="en-US" altLang="zh-CN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12</a:t>
            </a:r>
            <a:r>
              <a:rPr lang="zh-CN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月</a:t>
            </a:r>
            <a:r>
              <a:rPr lang="en-US" altLang="zh-CN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5</a:t>
            </a:r>
            <a:r>
              <a:rPr lang="zh-CN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日</a:t>
            </a:r>
            <a:r>
              <a:rPr lang="en-US" altLang="zh-CN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-2022</a:t>
            </a:r>
            <a:r>
              <a:rPr lang="zh-CN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年</a:t>
            </a:r>
            <a:r>
              <a:rPr lang="en-US" altLang="zh-CN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12</a:t>
            </a:r>
            <a:r>
              <a:rPr lang="zh-CN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月</a:t>
            </a:r>
            <a:r>
              <a:rPr lang="en-US" altLang="zh-CN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13</a:t>
            </a:r>
            <a:r>
              <a:rPr lang="zh-CN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日</a:t>
            </a:r>
            <a:endParaRPr lang="zh-CN" altLang="en-US" sz="800" b="1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92921" y="5980537"/>
            <a:ext cx="1890261" cy="7190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西咸新区自然资源和规划局（沣东）工作部</a:t>
            </a:r>
            <a:endParaRPr lang="en-US" altLang="zh-CN" sz="700" b="1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                监督电话：</a:t>
            </a:r>
            <a:r>
              <a:rPr lang="en-US" altLang="zh-CN" sz="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89110704</a:t>
            </a:r>
            <a:endParaRPr lang="en-US" altLang="zh-CN" sz="700" b="1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        西咸新区政务服务（沣东）中心</a:t>
            </a:r>
            <a:endParaRPr lang="en-US" altLang="zh-CN" sz="700" b="1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                监督电话：</a:t>
            </a:r>
            <a:r>
              <a:rPr lang="en-US" altLang="zh-CN" sz="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89105539</a:t>
            </a:r>
            <a:endParaRPr lang="zh-CN" altLang="en-US" sz="700" b="1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114" name="组合 113"/>
          <p:cNvGrpSpPr/>
          <p:nvPr/>
        </p:nvGrpSpPr>
        <p:grpSpPr>
          <a:xfrm>
            <a:off x="7125671" y="5877272"/>
            <a:ext cx="1872629" cy="826712"/>
            <a:chOff x="7052205" y="5877272"/>
            <a:chExt cx="1872629" cy="826712"/>
          </a:xfrm>
        </p:grpSpPr>
        <p:sp>
          <p:nvSpPr>
            <p:cNvPr id="12" name="TextBox 11"/>
            <p:cNvSpPr txBox="1"/>
            <p:nvPr/>
          </p:nvSpPr>
          <p:spPr>
            <a:xfrm>
              <a:off x="7069126" y="5877272"/>
              <a:ext cx="135165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7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注：本公示仅供规划管理使用</a:t>
              </a:r>
              <a:endParaRPr lang="zh-CN" altLang="en-US" sz="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052205" y="6126903"/>
              <a:ext cx="1872629" cy="577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7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公示要求：</a:t>
              </a:r>
              <a:endParaRPr lang="en-US" altLang="zh-CN" sz="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7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1</a:t>
              </a:r>
              <a:r>
                <a:rPr lang="zh-CN" altLang="en-US" sz="7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、公示牌应置于主要路段显眼位置；</a:t>
              </a:r>
              <a:endParaRPr lang="en-US" altLang="zh-CN" sz="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7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2</a:t>
              </a:r>
              <a:r>
                <a:rPr lang="zh-CN" altLang="en-US" sz="7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、公示牌公示期间不得随意撤销、涂改。</a:t>
              </a:r>
              <a:endParaRPr lang="zh-CN" altLang="en-US" sz="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7736214" y="3521725"/>
            <a:ext cx="697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项目概况</a:t>
            </a:r>
            <a:endParaRPr lang="zh-CN" altLang="en-US" sz="1000" b="1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092156" y="1462347"/>
            <a:ext cx="2016225" cy="1706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b="1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绿化景观调整：为提升项目景观呈现效果，部</a:t>
            </a:r>
            <a:br>
              <a:rPr lang="zh-CN" altLang="en-US" sz="700" b="1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</a:br>
            <a:br>
              <a:rPr lang="zh-CN" altLang="en-US" sz="700" b="1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</a:br>
            <a:r>
              <a:rPr lang="zh-CN" altLang="en-US" sz="700" b="1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分交付绿化及设施调整：</a:t>
            </a:r>
            <a:endParaRPr lang="en-US" altLang="zh-CN" sz="700" b="1" dirty="0">
              <a:solidFill>
                <a:schemeClr val="tx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br>
              <a:rPr lang="zh-CN" altLang="en-US" sz="700" b="1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</a:br>
            <a:r>
              <a:rPr lang="zh-CN" altLang="en-US" sz="700" b="1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（</a:t>
            </a:r>
            <a:r>
              <a:rPr lang="en-US" altLang="zh-CN" sz="700" b="1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1</a:t>
            </a:r>
            <a:r>
              <a:rPr lang="zh-CN" altLang="en-US" sz="700" b="1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）</a:t>
            </a:r>
            <a:r>
              <a:rPr lang="zh-CN" sz="700" b="1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原总图</a:t>
            </a:r>
            <a:r>
              <a:rPr lang="en-US" altLang="zh-CN" sz="700" b="1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7#</a:t>
            </a:r>
            <a:r>
              <a:rPr lang="zh-CN" altLang="en-US" sz="700" b="1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楼西侧</a:t>
            </a:r>
            <a:r>
              <a:rPr lang="en-US" altLang="zh-CN" sz="700" b="1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280</a:t>
            </a:r>
            <a:r>
              <a:rPr lang="zh-CN" altLang="en-US" sz="700" b="1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平方居民运动场修</a:t>
            </a:r>
            <a:br>
              <a:rPr lang="zh-CN" altLang="en-US" sz="700" b="1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</a:br>
            <a:endParaRPr lang="zh-CN" altLang="en-US" sz="700" b="1" dirty="0">
              <a:solidFill>
                <a:schemeClr val="tx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r>
              <a:rPr lang="zh-CN" altLang="en-US" sz="700" b="1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改至</a:t>
            </a:r>
            <a:r>
              <a:rPr lang="en-US" altLang="zh-CN" sz="700" b="1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7#</a:t>
            </a:r>
            <a:r>
              <a:rPr lang="zh-CN" altLang="en-US" sz="700" b="1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楼北侧扩大至</a:t>
            </a:r>
            <a:r>
              <a:rPr lang="en-US" altLang="zh-CN" sz="700" b="1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380</a:t>
            </a:r>
            <a:r>
              <a:rPr lang="zh-CN" altLang="en-US" sz="700" b="1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平方米，绿化率满足</a:t>
            </a:r>
            <a:endParaRPr lang="zh-CN" altLang="en-US" sz="700" b="1" dirty="0">
              <a:solidFill>
                <a:schemeClr val="tx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br>
              <a:rPr lang="zh-CN" altLang="en-US" sz="700" b="1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</a:br>
            <a:r>
              <a:rPr lang="zh-CN" altLang="en-US" sz="700" b="1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原审批要求；</a:t>
            </a:r>
            <a:endParaRPr lang="zh-CN" altLang="en-US" sz="700" b="1" dirty="0">
              <a:solidFill>
                <a:schemeClr val="tx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br>
              <a:rPr lang="zh-CN" altLang="en-US" sz="700" b="1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</a:br>
            <a:r>
              <a:rPr lang="zh-CN" altLang="en-US" sz="700" b="1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（</a:t>
            </a:r>
            <a:r>
              <a:rPr lang="en-US" altLang="zh-CN" sz="700" b="1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2</a:t>
            </a:r>
            <a:r>
              <a:rPr lang="zh-CN" altLang="en-US" sz="700" b="1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）门卫提升为归家大堂，包含了会客厅、保</a:t>
            </a:r>
            <a:r>
              <a:rPr lang="zh-CN" altLang="en-US" sz="700" b="1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安亭、消防通道、快递收纳等功能，保安亭面积缩小但均满足规划退距要求。</a:t>
            </a:r>
            <a:endParaRPr lang="en-US" altLang="zh-CN" sz="700" b="1" dirty="0">
              <a:solidFill>
                <a:schemeClr val="tx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endParaRPr lang="en-US" altLang="zh-CN" sz="700" b="1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endParaRPr lang="en-US" altLang="zh-CN" sz="700" b="1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104914" y="3169323"/>
            <a:ext cx="1991039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本批次地下车位</a:t>
            </a:r>
            <a:r>
              <a:rPr lang="en-US" altLang="zh-CN" sz="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466</a:t>
            </a:r>
            <a:r>
              <a:rPr lang="zh-CN" altLang="en-US" sz="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个，含充电车位</a:t>
            </a:r>
            <a:r>
              <a:rPr lang="en-US" altLang="zh-CN" sz="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125</a:t>
            </a:r>
            <a:r>
              <a:rPr lang="zh-CN" altLang="en-US" sz="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个；</a:t>
            </a:r>
            <a:endParaRPr lang="zh-CN" altLang="en-US" sz="700" b="1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endParaRPr lang="zh-CN" altLang="en-US" sz="700" b="1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endParaRPr lang="en-US" altLang="zh-CN" sz="700" b="1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640161" y="620315"/>
            <a:ext cx="8899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公示说明：</a:t>
            </a:r>
            <a:endParaRPr lang="zh-CN" alt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79755" y="562610"/>
            <a:ext cx="6547485" cy="204089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577215" y="2618740"/>
            <a:ext cx="6549390" cy="343789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3" name="文本框 102"/>
          <p:cNvSpPr txBox="1"/>
          <p:nvPr/>
        </p:nvSpPr>
        <p:spPr>
          <a:xfrm>
            <a:off x="5938090" y="4200735"/>
            <a:ext cx="1178050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800" b="1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en-US" altLang="zh-CN" dirty="0"/>
              <a:t>        </a:t>
            </a:r>
            <a:r>
              <a:rPr lang="zh-CN" altLang="en-US" dirty="0"/>
              <a:t>绿化实测报告</a:t>
            </a:r>
            <a:endParaRPr lang="zh-CN" altLang="en-US" dirty="0"/>
          </a:p>
        </p:txBody>
      </p:sp>
      <p:sp>
        <p:nvSpPr>
          <p:cNvPr id="105" name="文本框 104"/>
          <p:cNvSpPr txBox="1"/>
          <p:nvPr/>
        </p:nvSpPr>
        <p:spPr>
          <a:xfrm>
            <a:off x="1188085" y="5835650"/>
            <a:ext cx="825500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800" b="1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绿化实测报告</a:t>
            </a:r>
            <a:endParaRPr lang="zh-CN" altLang="en-US" dirty="0"/>
          </a:p>
        </p:txBody>
      </p:sp>
      <p:sp>
        <p:nvSpPr>
          <p:cNvPr id="109" name="文本框 108"/>
          <p:cNvSpPr txBox="1"/>
          <p:nvPr/>
        </p:nvSpPr>
        <p:spPr>
          <a:xfrm>
            <a:off x="5340851" y="5805156"/>
            <a:ext cx="1393464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800" b="1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en-US" altLang="zh-CN" dirty="0"/>
              <a:t>          </a:t>
            </a:r>
            <a:r>
              <a:rPr lang="zh-CN" altLang="en-US" dirty="0"/>
              <a:t>车位实测报告</a:t>
            </a:r>
            <a:endParaRPr lang="zh-CN" altLang="en-US" dirty="0"/>
          </a:p>
        </p:txBody>
      </p:sp>
      <p:sp>
        <p:nvSpPr>
          <p:cNvPr id="97" name="文本框 96"/>
          <p:cNvSpPr txBox="1"/>
          <p:nvPr/>
        </p:nvSpPr>
        <p:spPr>
          <a:xfrm>
            <a:off x="7124700" y="924560"/>
            <a:ext cx="1839595" cy="5270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>
              <a:defRPr sz="700" b="1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r>
              <a:rPr lang="zh-CN" altLang="en-US" dirty="0"/>
              <a:t>沣东智谷一期项目一标段包含</a:t>
            </a:r>
            <a:r>
              <a:rPr lang="en-US" altLang="zh-CN" dirty="0"/>
              <a:t>1#</a:t>
            </a:r>
            <a:r>
              <a:rPr lang="zh-CN" altLang="en-US" dirty="0"/>
              <a:t>、</a:t>
            </a:r>
            <a:r>
              <a:rPr lang="en-US" altLang="zh-CN" dirty="0"/>
              <a:t>2#</a:t>
            </a:r>
            <a:r>
              <a:rPr lang="zh-CN" altLang="en-US" dirty="0"/>
              <a:t>、</a:t>
            </a:r>
            <a:r>
              <a:rPr lang="en-US" altLang="zh-CN" dirty="0"/>
              <a:t>6#</a:t>
            </a:r>
            <a:r>
              <a:rPr lang="zh-CN" altLang="en-US" dirty="0"/>
              <a:t>、</a:t>
            </a:r>
            <a:r>
              <a:rPr lang="en-US" altLang="zh-CN" dirty="0"/>
              <a:t>7#</a:t>
            </a:r>
            <a:r>
              <a:rPr lang="zh-CN" altLang="en-US" dirty="0"/>
              <a:t>、</a:t>
            </a:r>
            <a:r>
              <a:rPr lang="en-US" altLang="zh-CN" dirty="0"/>
              <a:t>10#</a:t>
            </a:r>
            <a:r>
              <a:rPr lang="zh-CN" altLang="en-US" dirty="0"/>
              <a:t>、</a:t>
            </a:r>
            <a:r>
              <a:rPr lang="en-US" altLang="zh-CN" dirty="0"/>
              <a:t>11#</a:t>
            </a:r>
            <a:r>
              <a:rPr lang="zh-CN" altLang="en-US" dirty="0"/>
              <a:t>、</a:t>
            </a:r>
            <a:r>
              <a:rPr lang="en-US" altLang="zh-CN" dirty="0"/>
              <a:t>15#</a:t>
            </a:r>
            <a:r>
              <a:rPr lang="zh-CN" altLang="en-US" dirty="0"/>
              <a:t>、</a:t>
            </a:r>
            <a:r>
              <a:rPr lang="en-US" altLang="zh-CN" dirty="0"/>
              <a:t>16#</a:t>
            </a:r>
            <a:r>
              <a:rPr lang="zh-CN" altLang="en-US" dirty="0"/>
              <a:t>楼及一标段地下车库。</a:t>
            </a:r>
            <a:endParaRPr lang="zh-CN" altLang="en-US" dirty="0"/>
          </a:p>
        </p:txBody>
      </p:sp>
      <p:sp>
        <p:nvSpPr>
          <p:cNvPr id="29" name="任意多边形 28"/>
          <p:cNvSpPr/>
          <p:nvPr/>
        </p:nvSpPr>
        <p:spPr>
          <a:xfrm>
            <a:off x="959485" y="948055"/>
            <a:ext cx="895985" cy="1011555"/>
          </a:xfrm>
          <a:custGeom>
            <a:avLst/>
            <a:gdLst>
              <a:gd name="connisteX0" fmla="*/ 78105 w 895985"/>
              <a:gd name="connsiteY0" fmla="*/ 7620 h 1011555"/>
              <a:gd name="connisteX1" fmla="*/ 791845 w 895985"/>
              <a:gd name="connsiteY1" fmla="*/ 0 h 1011555"/>
              <a:gd name="connisteX2" fmla="*/ 788670 w 895985"/>
              <a:gd name="connsiteY2" fmla="*/ 514985 h 1011555"/>
              <a:gd name="connisteX3" fmla="*/ 895985 w 895985"/>
              <a:gd name="connsiteY3" fmla="*/ 512445 h 1011555"/>
              <a:gd name="connisteX4" fmla="*/ 882650 w 895985"/>
              <a:gd name="connsiteY4" fmla="*/ 955040 h 1011555"/>
              <a:gd name="connisteX5" fmla="*/ 431800 w 895985"/>
              <a:gd name="connsiteY5" fmla="*/ 949960 h 1011555"/>
              <a:gd name="connisteX6" fmla="*/ 434975 w 895985"/>
              <a:gd name="connsiteY6" fmla="*/ 1011555 h 1011555"/>
              <a:gd name="connisteX7" fmla="*/ 13335 w 895985"/>
              <a:gd name="connsiteY7" fmla="*/ 1011555 h 1011555"/>
              <a:gd name="connisteX8" fmla="*/ 0 w 895985"/>
              <a:gd name="connsiteY8" fmla="*/ 45720 h 1011555"/>
              <a:gd name="connisteX9" fmla="*/ 78105 w 895985"/>
              <a:gd name="connsiteY9" fmla="*/ 7620 h 101155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</a:cxnLst>
            <a:rect l="l" t="t" r="r" b="b"/>
            <a:pathLst>
              <a:path w="895985" h="1011555">
                <a:moveTo>
                  <a:pt x="78105" y="7620"/>
                </a:moveTo>
                <a:lnTo>
                  <a:pt x="791845" y="0"/>
                </a:lnTo>
                <a:lnTo>
                  <a:pt x="788670" y="514985"/>
                </a:lnTo>
                <a:lnTo>
                  <a:pt x="895985" y="512445"/>
                </a:lnTo>
                <a:lnTo>
                  <a:pt x="882650" y="955040"/>
                </a:lnTo>
                <a:lnTo>
                  <a:pt x="431800" y="949960"/>
                </a:lnTo>
                <a:lnTo>
                  <a:pt x="434975" y="1011555"/>
                </a:lnTo>
                <a:lnTo>
                  <a:pt x="13335" y="1011555"/>
                </a:lnTo>
                <a:lnTo>
                  <a:pt x="0" y="45720"/>
                </a:lnTo>
                <a:lnTo>
                  <a:pt x="78105" y="7620"/>
                </a:lnTo>
                <a:close/>
              </a:path>
            </a:pathLst>
          </a:custGeom>
          <a:noFill/>
          <a:ln w="63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215" y="2603500"/>
            <a:ext cx="2157095" cy="3232150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3630" y="2640965"/>
            <a:ext cx="2147570" cy="3163570"/>
          </a:xfrm>
          <a:prstGeom prst="rect">
            <a:avLst/>
          </a:prstGeom>
        </p:spPr>
      </p:pic>
      <p:sp>
        <p:nvSpPr>
          <p:cNvPr id="98" name="文本框 97"/>
          <p:cNvSpPr txBox="1"/>
          <p:nvPr/>
        </p:nvSpPr>
        <p:spPr>
          <a:xfrm>
            <a:off x="611733" y="2332976"/>
            <a:ext cx="1178050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800" b="1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本次验收范围</a:t>
            </a:r>
            <a:endParaRPr lang="zh-CN" altLang="en-US" dirty="0"/>
          </a:p>
        </p:txBody>
      </p:sp>
      <p:sp>
        <p:nvSpPr>
          <p:cNvPr id="106" name="矩形 105"/>
          <p:cNvSpPr/>
          <p:nvPr/>
        </p:nvSpPr>
        <p:spPr>
          <a:xfrm>
            <a:off x="4211955" y="762635"/>
            <a:ext cx="215900" cy="11874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7" name="矩形 106"/>
          <p:cNvSpPr/>
          <p:nvPr/>
        </p:nvSpPr>
        <p:spPr>
          <a:xfrm>
            <a:off x="3347720" y="1340485"/>
            <a:ext cx="118110" cy="21653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115" y="1299210"/>
            <a:ext cx="1071880" cy="645795"/>
          </a:xfrm>
          <a:prstGeom prst="rect">
            <a:avLst/>
          </a:prstGeom>
        </p:spPr>
      </p:pic>
      <p:sp>
        <p:nvSpPr>
          <p:cNvPr id="17" name="任意多边形 16"/>
          <p:cNvSpPr/>
          <p:nvPr/>
        </p:nvSpPr>
        <p:spPr>
          <a:xfrm>
            <a:off x="3290570" y="687705"/>
            <a:ext cx="1295400" cy="1440815"/>
          </a:xfrm>
          <a:custGeom>
            <a:avLst/>
            <a:gdLst>
              <a:gd name="connisteX0" fmla="*/ 128905 w 1295400"/>
              <a:gd name="connsiteY0" fmla="*/ 0 h 1466850"/>
              <a:gd name="connisteX1" fmla="*/ 1143000 w 1295400"/>
              <a:gd name="connsiteY1" fmla="*/ 5080 h 1466850"/>
              <a:gd name="connisteX2" fmla="*/ 1148080 w 1295400"/>
              <a:gd name="connsiteY2" fmla="*/ 824230 h 1466850"/>
              <a:gd name="connisteX3" fmla="*/ 1148080 w 1295400"/>
              <a:gd name="connsiteY3" fmla="*/ 866775 h 1466850"/>
              <a:gd name="connisteX4" fmla="*/ 1295400 w 1295400"/>
              <a:gd name="connsiteY4" fmla="*/ 866775 h 1466850"/>
              <a:gd name="connisteX5" fmla="*/ 1290955 w 1295400"/>
              <a:gd name="connsiteY5" fmla="*/ 1395730 h 1466850"/>
              <a:gd name="connisteX6" fmla="*/ 685800 w 1295400"/>
              <a:gd name="connsiteY6" fmla="*/ 1395730 h 1466850"/>
              <a:gd name="connisteX7" fmla="*/ 700405 w 1295400"/>
              <a:gd name="connsiteY7" fmla="*/ 1452880 h 1466850"/>
              <a:gd name="connisteX8" fmla="*/ 119380 w 1295400"/>
              <a:gd name="connsiteY8" fmla="*/ 1457325 h 1466850"/>
              <a:gd name="connisteX9" fmla="*/ 38100 w 1295400"/>
              <a:gd name="connsiteY9" fmla="*/ 1466850 h 1466850"/>
              <a:gd name="connisteX10" fmla="*/ 0 w 1295400"/>
              <a:gd name="connsiteY10" fmla="*/ 142875 h 1466850"/>
              <a:gd name="connisteX11" fmla="*/ 128905 w 1295400"/>
              <a:gd name="connsiteY11" fmla="*/ 0 h 14668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</a:cxnLst>
            <a:rect l="l" t="t" r="r" b="b"/>
            <a:pathLst>
              <a:path w="1295400" h="1466850">
                <a:moveTo>
                  <a:pt x="128905" y="0"/>
                </a:moveTo>
                <a:lnTo>
                  <a:pt x="1143000" y="5080"/>
                </a:lnTo>
                <a:lnTo>
                  <a:pt x="1148080" y="824230"/>
                </a:lnTo>
                <a:lnTo>
                  <a:pt x="1148080" y="866775"/>
                </a:lnTo>
                <a:lnTo>
                  <a:pt x="1295400" y="866775"/>
                </a:lnTo>
                <a:lnTo>
                  <a:pt x="1290955" y="1395730"/>
                </a:lnTo>
                <a:lnTo>
                  <a:pt x="685800" y="1395730"/>
                </a:lnTo>
                <a:lnTo>
                  <a:pt x="700405" y="1452880"/>
                </a:lnTo>
                <a:lnTo>
                  <a:pt x="119380" y="1457325"/>
                </a:lnTo>
                <a:lnTo>
                  <a:pt x="38100" y="1466850"/>
                </a:lnTo>
                <a:lnTo>
                  <a:pt x="0" y="142875"/>
                </a:lnTo>
                <a:lnTo>
                  <a:pt x="128905" y="0"/>
                </a:lnTo>
                <a:close/>
              </a:path>
            </a:pathLst>
          </a:cu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21" name="矩形 20"/>
          <p:cNvSpPr/>
          <p:nvPr/>
        </p:nvSpPr>
        <p:spPr>
          <a:xfrm>
            <a:off x="1369695" y="1227455"/>
            <a:ext cx="76200" cy="185420"/>
          </a:xfrm>
          <a:prstGeom prst="rect">
            <a:avLst/>
          </a:prstGeom>
          <a:noFill/>
          <a:ln w="952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3923665" y="1052830"/>
            <a:ext cx="288290" cy="7556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4283710" y="764540"/>
            <a:ext cx="88900" cy="119380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endParaRPr lang="en-US" altLang="zh-CN" sz="500">
              <a:solidFill>
                <a:srgbClr val="FF0000"/>
              </a:solidFill>
              <a:latin typeface="Calibri" panose="020F0502020204030204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3347720" y="1336675"/>
            <a:ext cx="76200" cy="76200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endParaRPr lang="zh-CN" altLang="en-US" sz="700">
              <a:solidFill>
                <a:srgbClr val="FF0000"/>
              </a:solidFill>
              <a:latin typeface="Calibri" panose="020F050202020403020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207510" y="713105"/>
            <a:ext cx="76200" cy="76200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endParaRPr lang="zh-CN" altLang="en-US" sz="700">
              <a:noFill/>
              <a:highlight>
                <a:srgbClr val="FF0000"/>
              </a:highlight>
              <a:latin typeface="Calibri" panose="020F0502020204030204" charset="0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6"/>
          <a:srcRect l="8258" t="-5230" r="22758" b="5230"/>
          <a:stretch>
            <a:fillRect/>
          </a:stretch>
        </p:blipFill>
        <p:spPr>
          <a:xfrm>
            <a:off x="5970905" y="565785"/>
            <a:ext cx="1108710" cy="716280"/>
          </a:xfrm>
          <a:prstGeom prst="rect">
            <a:avLst/>
          </a:prstGeom>
        </p:spPr>
      </p:pic>
      <p:sp>
        <p:nvSpPr>
          <p:cNvPr id="35" name="椭圆 34"/>
          <p:cNvSpPr/>
          <p:nvPr/>
        </p:nvSpPr>
        <p:spPr>
          <a:xfrm>
            <a:off x="4030345" y="1052830"/>
            <a:ext cx="75565" cy="7556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800"/>
              <a:t>1</a:t>
            </a:r>
            <a:endParaRPr lang="en-US" altLang="zh-CN"/>
          </a:p>
          <a:p>
            <a:pPr algn="ctr"/>
            <a:endParaRPr lang="en-US" altLang="zh-CN" sz="100"/>
          </a:p>
        </p:txBody>
      </p:sp>
      <p:sp>
        <p:nvSpPr>
          <p:cNvPr id="37" name="椭圆 36"/>
          <p:cNvSpPr/>
          <p:nvPr/>
        </p:nvSpPr>
        <p:spPr>
          <a:xfrm>
            <a:off x="1370330" y="1299210"/>
            <a:ext cx="75565" cy="7556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800"/>
              <a:t>1</a:t>
            </a:r>
            <a:endParaRPr lang="en-US" altLang="zh-CN"/>
          </a:p>
          <a:p>
            <a:pPr algn="ctr"/>
            <a:endParaRPr lang="en-US" altLang="zh-CN" sz="100"/>
          </a:p>
        </p:txBody>
      </p:sp>
      <p:sp>
        <p:nvSpPr>
          <p:cNvPr id="41" name="椭圆 40"/>
          <p:cNvSpPr/>
          <p:nvPr/>
        </p:nvSpPr>
        <p:spPr>
          <a:xfrm>
            <a:off x="4297045" y="789305"/>
            <a:ext cx="75565" cy="7556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800"/>
              <a:t>2</a:t>
            </a:r>
            <a:endParaRPr lang="en-US" altLang="zh-CN"/>
          </a:p>
          <a:p>
            <a:pPr algn="ctr"/>
            <a:endParaRPr lang="en-US" altLang="zh-CN" sz="100"/>
          </a:p>
        </p:txBody>
      </p:sp>
      <p:sp>
        <p:nvSpPr>
          <p:cNvPr id="43" name="椭圆 42"/>
          <p:cNvSpPr/>
          <p:nvPr/>
        </p:nvSpPr>
        <p:spPr>
          <a:xfrm>
            <a:off x="3369310" y="1416050"/>
            <a:ext cx="75565" cy="7556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800"/>
              <a:t>2</a:t>
            </a:r>
            <a:endParaRPr lang="en-US" altLang="zh-CN"/>
          </a:p>
          <a:p>
            <a:pPr algn="ctr"/>
            <a:endParaRPr lang="en-US" altLang="zh-CN" sz="100"/>
          </a:p>
        </p:txBody>
      </p:sp>
      <p:sp>
        <p:nvSpPr>
          <p:cNvPr id="44" name="椭圆 43"/>
          <p:cNvSpPr/>
          <p:nvPr/>
        </p:nvSpPr>
        <p:spPr>
          <a:xfrm>
            <a:off x="6012180" y="637540"/>
            <a:ext cx="75565" cy="7556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800"/>
              <a:t>1</a:t>
            </a:r>
            <a:endParaRPr lang="en-US" altLang="zh-CN"/>
          </a:p>
          <a:p>
            <a:pPr algn="ctr"/>
            <a:endParaRPr lang="en-US" altLang="zh-CN" sz="1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4875" y="1945005"/>
            <a:ext cx="1084580" cy="587375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6012180" y="1340485"/>
            <a:ext cx="75565" cy="7556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800"/>
              <a:t>2</a:t>
            </a:r>
            <a:endParaRPr lang="en-US" altLang="zh-CN"/>
          </a:p>
          <a:p>
            <a:pPr algn="ctr"/>
            <a:endParaRPr lang="en-US" altLang="zh-CN" sz="100"/>
          </a:p>
        </p:txBody>
      </p:sp>
      <p:sp>
        <p:nvSpPr>
          <p:cNvPr id="16" name="椭圆 15"/>
          <p:cNvSpPr/>
          <p:nvPr/>
        </p:nvSpPr>
        <p:spPr>
          <a:xfrm>
            <a:off x="6012180" y="1988820"/>
            <a:ext cx="75565" cy="7556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800"/>
              <a:t>2</a:t>
            </a:r>
            <a:endParaRPr lang="en-US" altLang="zh-CN"/>
          </a:p>
          <a:p>
            <a:pPr algn="ctr"/>
            <a:endParaRPr lang="en-US" altLang="zh-CN" sz="100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27630" y="2705100"/>
            <a:ext cx="2310765" cy="170942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9"/>
          <a:srcRect l="6448" r="11822"/>
          <a:stretch>
            <a:fillRect/>
          </a:stretch>
        </p:blipFill>
        <p:spPr>
          <a:xfrm>
            <a:off x="3782695" y="4504690"/>
            <a:ext cx="1166495" cy="116776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0"/>
          <a:srcRect r="10829"/>
          <a:stretch>
            <a:fillRect/>
          </a:stretch>
        </p:blipFill>
        <p:spPr>
          <a:xfrm>
            <a:off x="2621915" y="4504690"/>
            <a:ext cx="1160780" cy="1167130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3232150" y="5804535"/>
            <a:ext cx="1102360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800" b="1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建筑退间距实测报告</a:t>
            </a:r>
            <a:endParaRPr lang="zh-CN" altLang="en-US" dirty="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8f3a518d-4aa1-4d4a-a347-ee6e89fc46eb"/>
  <p:tag name="COMMONDATA" val="eyJoZGlkIjoiZGUzNzg3YWVhZDU1ZjMwMDQzNGYwYTEzMDNhMmNkZD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635</Words>
  <Application>WPS 演示</Application>
  <PresentationFormat>全屏显示(4:3)</PresentationFormat>
  <Paragraphs>73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宋体</vt:lpstr>
      <vt:lpstr>Wingdings</vt:lpstr>
      <vt:lpstr>华文细黑</vt:lpstr>
      <vt:lpstr>微软雅黑</vt:lpstr>
      <vt:lpstr>Calibri</vt:lpstr>
      <vt:lpstr>Arial Unicode MS</vt:lpstr>
      <vt:lpstr>Office 主题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乔凯</dc:creator>
  <cp:lastModifiedBy>WPS_459515958</cp:lastModifiedBy>
  <cp:revision>125</cp:revision>
  <dcterms:created xsi:type="dcterms:W3CDTF">2022-11-07T05:28:00Z</dcterms:created>
  <dcterms:modified xsi:type="dcterms:W3CDTF">2022-12-05T08:52:02Z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E7F51206038D472A9C8D8D1B4724B360</vt:lpwstr>
  </property>
  <property fmtid="{D5CDD505-2E9C-101B-9397-08002B2CF9AE}" pid="3" name="KSOProductBuildVer">
    <vt:lpwstr>2052-11.1.0.12598</vt:lpwstr>
  </property>
</Properties>
</file>