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9144000" cy="6858000" type="screen4x3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8" userDrawn="1">
          <p15:clr>
            <a:srgbClr val="A4A3A4"/>
          </p15:clr>
        </p15:guide>
        <p15:guide id="2" pos="29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0" autoAdjust="0"/>
    <p:restoredTop sz="94714" autoAdjust="0"/>
  </p:normalViewPr>
  <p:slideViewPr>
    <p:cSldViewPr showGuides="1">
      <p:cViewPr>
        <p:scale>
          <a:sx n="75" d="100"/>
          <a:sy n="75" d="100"/>
        </p:scale>
        <p:origin x="-1613" y="-235"/>
      </p:cViewPr>
      <p:guideLst>
        <p:guide orient="horz" pos="2238"/>
        <p:guide pos="29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3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8637" y="792518"/>
            <a:ext cx="6146483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28637" y="3227878"/>
            <a:ext cx="6146483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29068"/>
            <a:ext cx="78867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1591" y="1588771"/>
            <a:ext cx="722376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965200" y="1631950"/>
            <a:ext cx="684213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7773" y="2967547"/>
            <a:ext cx="6495370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77773" y="1224530"/>
            <a:ext cx="6495370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65860" y="1494141"/>
            <a:ext cx="734949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5860" y="4085859"/>
            <a:ext cx="734949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15404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139313"/>
            <a:ext cx="3868340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15404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39313"/>
            <a:ext cx="3887391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15541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6484938" y="2095500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7199313" y="1566863"/>
            <a:ext cx="390525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236788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2716213" y="5734050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33797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400050" y="476250"/>
            <a:ext cx="8301038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1636" y="2611216"/>
            <a:ext cx="522351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711200"/>
            <a:ext cx="31968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14392" y="733424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9001" y="365126"/>
            <a:ext cx="127635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44706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233363"/>
            <a:ext cx="78867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292225"/>
            <a:ext cx="78867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4135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5" Type="http://schemas.openxmlformats.org/officeDocument/2006/relationships/notesSlide" Target="../notesSlides/notesSlide1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2.xml"/><Relationship Id="rId22" Type="http://schemas.openxmlformats.org/officeDocument/2006/relationships/tags" Target="../tags/tag11.xml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2" Type="http://schemas.openxmlformats.org/officeDocument/2006/relationships/image" Target="../media/image3.jpeg"/><Relationship Id="rId19" Type="http://schemas.microsoft.com/office/2007/relationships/hdphoto" Target="../media/image20.wdp"/><Relationship Id="rId18" Type="http://schemas.openxmlformats.org/officeDocument/2006/relationships/image" Target="../media/image19.png"/><Relationship Id="rId17" Type="http://schemas.microsoft.com/office/2007/relationships/hdphoto" Target="../media/image18.wdp"/><Relationship Id="rId16" Type="http://schemas.openxmlformats.org/officeDocument/2006/relationships/image" Target="../media/image17.png"/><Relationship Id="rId15" Type="http://schemas.microsoft.com/office/2007/relationships/hdphoto" Target="../media/image16.wdp"/><Relationship Id="rId14" Type="http://schemas.openxmlformats.org/officeDocument/2006/relationships/image" Target="../media/image15.png"/><Relationship Id="rId13" Type="http://schemas.openxmlformats.org/officeDocument/2006/relationships/image" Target="../media/image14.jpeg"/><Relationship Id="rId12" Type="http://schemas.openxmlformats.org/officeDocument/2006/relationships/image" Target="../media/image13.jpeg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68220" y="-3175"/>
            <a:ext cx="4573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西咸新区建设工程规划条件核实公示牌</a:t>
            </a:r>
            <a:endParaRPr lang="zh-CN" altLang="en-US" sz="2000" b="1"/>
          </a:p>
        </p:txBody>
      </p:sp>
      <p:sp>
        <p:nvSpPr>
          <p:cNvPr id="6" name="文本框 5"/>
          <p:cNvSpPr txBox="1"/>
          <p:nvPr/>
        </p:nvSpPr>
        <p:spPr>
          <a:xfrm>
            <a:off x="6908165" y="553085"/>
            <a:ext cx="2158365" cy="6182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ym typeface="+mn-ea"/>
              </a:rPr>
              <a:t>公示说明：</a:t>
            </a:r>
            <a:endParaRPr lang="zh-CN" altLang="en-US" sz="1400" b="1" dirty="0"/>
          </a:p>
          <a:p>
            <a:endParaRPr lang="en-US" altLang="zh-CN" sz="1000" dirty="0" smtClean="0">
              <a:sym typeface="+mn-ea"/>
            </a:endParaRPr>
          </a:p>
          <a:p>
            <a:r>
              <a:rPr lang="zh-CN" altLang="en-US" sz="1000" dirty="0" smtClean="0">
                <a:sym typeface="+mn-ea"/>
              </a:rPr>
              <a:t>项目现状与原审批主要不一致之处：</a:t>
            </a:r>
            <a:endParaRPr lang="en-US" altLang="zh-CN" sz="1000" dirty="0" smtClean="0">
              <a:sym typeface="+mn-ea"/>
            </a:endParaRPr>
          </a:p>
          <a:p>
            <a:r>
              <a:rPr lang="en-US" altLang="zh-CN" sz="1000" dirty="0" smtClean="0">
                <a:sym typeface="+mn-ea"/>
              </a:rPr>
              <a:t>1.</a:t>
            </a:r>
            <a:r>
              <a:rPr lang="zh-CN" altLang="en-US" sz="1000" dirty="0" smtClean="0">
                <a:sym typeface="+mn-ea"/>
              </a:rPr>
              <a:t>将原审批的</a:t>
            </a:r>
            <a:r>
              <a:rPr lang="en-US" altLang="zh-CN" sz="1000" dirty="0" smtClean="0">
                <a:sym typeface="+mn-ea"/>
              </a:rPr>
              <a:t>3#</a:t>
            </a:r>
            <a:r>
              <a:rPr lang="zh-CN" altLang="en-US" sz="1000" dirty="0" smtClean="0">
                <a:sym typeface="+mn-ea"/>
              </a:rPr>
              <a:t>楼西侧室外活动场地优化调整至</a:t>
            </a:r>
            <a:r>
              <a:rPr lang="en-US" altLang="zh-CN" sz="1000" dirty="0" smtClean="0">
                <a:sym typeface="+mn-ea"/>
              </a:rPr>
              <a:t>7#</a:t>
            </a:r>
            <a:r>
              <a:rPr lang="zh-CN" altLang="en-US" sz="1000" dirty="0" smtClean="0">
                <a:sym typeface="+mn-ea"/>
              </a:rPr>
              <a:t>楼东侧和南侧；</a:t>
            </a:r>
            <a:endParaRPr lang="zh-CN" altLang="en-US" sz="1000" dirty="0" smtClean="0"/>
          </a:p>
          <a:p>
            <a:r>
              <a:rPr lang="en-US" altLang="zh-CN" sz="1000" dirty="0" smtClean="0">
                <a:sym typeface="+mn-ea"/>
              </a:rPr>
              <a:t>2.</a:t>
            </a:r>
            <a:r>
              <a:rPr lang="en-US" sz="1000" dirty="0" smtClean="0">
                <a:sym typeface="+mn-ea"/>
              </a:rPr>
              <a:t>3</a:t>
            </a:r>
            <a:r>
              <a:rPr lang="en-US" altLang="zh-CN" sz="1000" dirty="0" smtClean="0">
                <a:sym typeface="+mn-ea"/>
              </a:rPr>
              <a:t>#</a:t>
            </a:r>
            <a:r>
              <a:rPr lang="zh-CN" altLang="en-US" sz="1000" dirty="0" smtClean="0">
                <a:sym typeface="+mn-ea"/>
              </a:rPr>
              <a:t>楼北侧增加景墙造型</a:t>
            </a:r>
            <a:r>
              <a:rPr sz="1000" dirty="0" smtClean="0">
                <a:sym typeface="+mn-ea"/>
              </a:rPr>
              <a:t>。</a:t>
            </a:r>
            <a:endParaRPr sz="1000" dirty="0" smtClean="0">
              <a:sym typeface="+mn-ea"/>
            </a:endParaRPr>
          </a:p>
          <a:p>
            <a:r>
              <a:rPr lang="en-US" altLang="zh-CN" sz="1000" dirty="0" smtClean="0">
                <a:sym typeface="+mn-ea"/>
              </a:rPr>
              <a:t>3.</a:t>
            </a:r>
            <a:r>
              <a:rPr lang="zh-CN" altLang="en-US" sz="1000" dirty="0" smtClean="0">
                <a:sym typeface="+mn-ea"/>
              </a:rPr>
              <a:t>环网室用地优化为小区绿化。</a:t>
            </a:r>
            <a:endParaRPr lang="en-US" altLang="zh-CN" sz="1000" dirty="0" smtClean="0">
              <a:sym typeface="+mn-ea"/>
            </a:endParaRPr>
          </a:p>
          <a:p>
            <a:r>
              <a:rPr lang="en-US" altLang="zh-CN" sz="1000" dirty="0" smtClean="0">
                <a:sym typeface="+mn-ea"/>
              </a:rPr>
              <a:t>4.</a:t>
            </a:r>
            <a:r>
              <a:rPr lang="zh-CN" altLang="en-US" sz="1000" dirty="0" smtClean="0">
                <a:sym typeface="+mn-ea"/>
              </a:rPr>
              <a:t>部分楼栋侧面新增人防出入口，人防以人防验收单位意见为准。</a:t>
            </a:r>
            <a:endParaRPr lang="en-US" altLang="zh-CN" sz="1000" dirty="0" smtClean="0">
              <a:sym typeface="+mn-ea"/>
            </a:endParaRPr>
          </a:p>
          <a:p>
            <a:r>
              <a:rPr lang="en-US" altLang="zh-CN" sz="1000" dirty="0" smtClean="0">
                <a:sym typeface="+mn-ea"/>
              </a:rPr>
              <a:t>5.</a:t>
            </a:r>
            <a:r>
              <a:rPr lang="zh-CN" altLang="en-US" sz="1000" dirty="0" smtClean="0">
                <a:sym typeface="+mn-ea"/>
              </a:rPr>
              <a:t>北侧原审批地上</a:t>
            </a:r>
            <a:r>
              <a:rPr lang="en-US" altLang="zh-CN" sz="1000" dirty="0" smtClean="0">
                <a:sym typeface="+mn-ea"/>
              </a:rPr>
              <a:t>47</a:t>
            </a:r>
            <a:r>
              <a:rPr lang="zh-CN" altLang="en-US" sz="1000" dirty="0" smtClean="0">
                <a:sym typeface="+mn-ea"/>
              </a:rPr>
              <a:t>个植草格车位调整为普通铺装车位。</a:t>
            </a:r>
            <a:endParaRPr lang="zh-CN" altLang="en-US" sz="1000" dirty="0" smtClean="0">
              <a:sym typeface="+mn-ea"/>
            </a:endParaRPr>
          </a:p>
          <a:p>
            <a:r>
              <a:rPr lang="en-US" altLang="zh-CN" sz="1000" dirty="0" smtClean="0">
                <a:sym typeface="+mn-ea"/>
              </a:rPr>
              <a:t>6.6#楼东西两侧原设有两个回车场，为削弱过多硬质铺地对园区景观品质的影响，将其调整为两侧消防车道环通</a:t>
            </a:r>
            <a:r>
              <a:rPr lang="zh-CN" altLang="en-US" sz="1000" dirty="0" smtClean="0">
                <a:sym typeface="+mn-ea"/>
              </a:rPr>
              <a:t>，消防以消防验收单位意见为准。</a:t>
            </a:r>
            <a:endParaRPr lang="en-US" altLang="zh-CN" sz="1000" dirty="0" smtClean="0">
              <a:sym typeface="+mn-ea"/>
            </a:endParaRPr>
          </a:p>
          <a:p>
            <a:r>
              <a:rPr lang="en-US" altLang="zh-CN" sz="1000" dirty="0" smtClean="0">
                <a:sym typeface="+mn-ea"/>
              </a:rPr>
              <a:t>7.</a:t>
            </a:r>
            <a:r>
              <a:rPr lang="zh-CN" altLang="en-US" sz="1000" dirty="0" smtClean="0">
                <a:sym typeface="+mn-ea"/>
              </a:rPr>
              <a:t>其余室外变化详见对比图。</a:t>
            </a:r>
            <a:endParaRPr lang="zh-CN" altLang="en-US" sz="1000" dirty="0" smtClean="0">
              <a:sym typeface="+mn-ea"/>
            </a:endParaRPr>
          </a:p>
          <a:p>
            <a:pPr algn="ctr"/>
            <a:endParaRPr lang="zh-CN" altLang="en-US" sz="1000" b="1" dirty="0">
              <a:sym typeface="+mn-ea"/>
            </a:endParaRPr>
          </a:p>
          <a:p>
            <a:pPr algn="ctr"/>
            <a:endParaRPr lang="zh-CN" altLang="en-US" sz="1000" b="1" dirty="0">
              <a:sym typeface="+mn-ea"/>
            </a:endParaRPr>
          </a:p>
          <a:p>
            <a:pPr algn="ctr"/>
            <a:r>
              <a:rPr lang="zh-CN" altLang="en-US" sz="1000" b="1" dirty="0">
                <a:sym typeface="+mn-ea"/>
              </a:rPr>
              <a:t>工程概况</a:t>
            </a:r>
            <a:endParaRPr lang="zh-CN" altLang="en-US" sz="1000" b="1" dirty="0"/>
          </a:p>
          <a:p>
            <a:r>
              <a:rPr lang="en-US" altLang="zh-CN" sz="1000" dirty="0">
                <a:sym typeface="+mn-ea"/>
              </a:rPr>
              <a:t>       </a:t>
            </a:r>
            <a:r>
              <a:rPr lang="zh-CN" altLang="en-US" sz="1000" dirty="0">
                <a:sym typeface="+mn-ea"/>
              </a:rPr>
              <a:t>南美商品贸易中心项目二期</a:t>
            </a:r>
            <a:r>
              <a:rPr lang="zh-CN" altLang="en-US" sz="1000" dirty="0" smtClean="0">
                <a:sym typeface="+mn-ea"/>
              </a:rPr>
              <a:t>位于西安市西</a:t>
            </a:r>
            <a:r>
              <a:rPr lang="zh-CN" altLang="en-US" sz="1000" dirty="0">
                <a:sym typeface="+mn-ea"/>
              </a:rPr>
              <a:t>咸新区太平路以东，征和八路以南。项目为住宅用地，占地为</a:t>
            </a:r>
            <a:r>
              <a:rPr lang="en-US" altLang="zh-CN" sz="1000" dirty="0">
                <a:sym typeface="+mn-ea"/>
              </a:rPr>
              <a:t>53.429</a:t>
            </a:r>
            <a:r>
              <a:rPr lang="zh-CN" altLang="en-US" sz="1000" dirty="0">
                <a:sym typeface="+mn-ea"/>
              </a:rPr>
              <a:t>亩。建筑用途为住宅</a:t>
            </a:r>
            <a:r>
              <a:rPr lang="zh-CN" altLang="en-US" sz="1000" dirty="0" smtClean="0">
                <a:sym typeface="+mn-ea"/>
              </a:rPr>
              <a:t>及商业</a:t>
            </a:r>
            <a:r>
              <a:rPr lang="zh-CN" altLang="en-US" sz="1000" dirty="0">
                <a:sym typeface="+mn-ea"/>
              </a:rPr>
              <a:t>用房，主要为剪力墙结构。总建筑面积</a:t>
            </a:r>
            <a:r>
              <a:rPr lang="en-US" altLang="zh-CN" sz="1000" dirty="0">
                <a:sym typeface="+mn-ea"/>
              </a:rPr>
              <a:t>121048.01㎡</a:t>
            </a:r>
            <a:r>
              <a:rPr lang="zh-CN" altLang="en-US" sz="1000" dirty="0">
                <a:sym typeface="+mn-ea"/>
              </a:rPr>
              <a:t>。</a:t>
            </a:r>
            <a:endParaRPr lang="zh-CN" altLang="en-US" sz="1000" dirty="0">
              <a:sym typeface="+mn-ea"/>
            </a:endParaRPr>
          </a:p>
          <a:p>
            <a:endParaRPr lang="zh-CN" altLang="en-US" sz="1000" dirty="0">
              <a:sym typeface="+mn-ea"/>
            </a:endParaRPr>
          </a:p>
          <a:p>
            <a:endParaRPr lang="zh-CN" altLang="en-US" sz="1000" dirty="0">
              <a:sym typeface="+mn-ea"/>
            </a:endParaRPr>
          </a:p>
          <a:p>
            <a:r>
              <a:rPr lang="zh-CN" altLang="en-US" sz="1000" dirty="0">
                <a:sym typeface="+mn-ea"/>
              </a:rPr>
              <a:t>设计单位</a:t>
            </a:r>
            <a:r>
              <a:rPr lang="zh-CN" altLang="en-US" sz="1000" dirty="0" smtClean="0">
                <a:sym typeface="+mn-ea"/>
              </a:rPr>
              <a:t>：洲宇设计集团股份有限公司</a:t>
            </a:r>
            <a:endParaRPr lang="en-US" altLang="zh-CN" sz="1000" dirty="0" smtClean="0">
              <a:sym typeface="+mn-ea"/>
            </a:endParaRPr>
          </a:p>
          <a:p>
            <a:r>
              <a:rPr lang="zh-CN" altLang="en-US" sz="1000" dirty="0" smtClean="0"/>
              <a:t>建设单位：西安智晟达置业有限公司</a:t>
            </a:r>
            <a:endParaRPr lang="zh-CN" altLang="en-US" sz="1000" dirty="0"/>
          </a:p>
          <a:p>
            <a:r>
              <a:rPr lang="zh-CN" altLang="en-US" sz="1000" dirty="0">
                <a:solidFill>
                  <a:schemeClr val="tx1"/>
                </a:solidFill>
              </a:rPr>
              <a:t>公示日期：</a:t>
            </a:r>
            <a:r>
              <a:rPr lang="en-US" altLang="zh-CN" sz="1000" dirty="0">
                <a:solidFill>
                  <a:schemeClr val="tx1"/>
                </a:solidFill>
              </a:rPr>
              <a:t>2023</a:t>
            </a:r>
            <a:r>
              <a:rPr lang="zh-CN" altLang="en-US" sz="1000" dirty="0" smtClean="0">
                <a:solidFill>
                  <a:schemeClr val="tx1"/>
                </a:solidFill>
              </a:rPr>
              <a:t>年</a:t>
            </a:r>
            <a:r>
              <a:rPr lang="en-US" altLang="zh-CN" sz="1000" dirty="0" smtClean="0">
                <a:solidFill>
                  <a:schemeClr val="tx1"/>
                </a:solidFill>
              </a:rPr>
              <a:t>8</a:t>
            </a:r>
            <a:r>
              <a:rPr lang="zh-CN" altLang="en-US" sz="1000" dirty="0" smtClean="0">
                <a:solidFill>
                  <a:schemeClr val="tx1"/>
                </a:solidFill>
              </a:rPr>
              <a:t>月</a:t>
            </a:r>
            <a:r>
              <a:rPr lang="en-US" altLang="zh-CN" sz="1000" dirty="0" smtClean="0">
                <a:solidFill>
                  <a:schemeClr val="tx1"/>
                </a:solidFill>
              </a:rPr>
              <a:t>7</a:t>
            </a:r>
            <a:r>
              <a:rPr lang="zh-CN" altLang="en-US" sz="1000" dirty="0" smtClean="0">
                <a:solidFill>
                  <a:schemeClr val="tx1"/>
                </a:solidFill>
              </a:rPr>
              <a:t>日</a:t>
            </a:r>
            <a:r>
              <a:rPr lang="en-US" altLang="zh-CN" sz="1000" dirty="0">
                <a:solidFill>
                  <a:schemeClr val="tx1"/>
                </a:solidFill>
              </a:rPr>
              <a:t>-2023</a:t>
            </a:r>
            <a:r>
              <a:rPr lang="zh-CN" altLang="en-US" sz="1000" dirty="0" smtClean="0">
                <a:solidFill>
                  <a:schemeClr val="tx1"/>
                </a:solidFill>
              </a:rPr>
              <a:t>年</a:t>
            </a:r>
            <a:r>
              <a:rPr lang="en-US" altLang="zh-CN" sz="1000" dirty="0" smtClean="0">
                <a:solidFill>
                  <a:schemeClr val="tx1"/>
                </a:solidFill>
              </a:rPr>
              <a:t>8</a:t>
            </a:r>
            <a:r>
              <a:rPr lang="zh-CN" altLang="en-US" sz="1000" dirty="0" smtClean="0">
                <a:solidFill>
                  <a:schemeClr val="tx1"/>
                </a:solidFill>
              </a:rPr>
              <a:t>月</a:t>
            </a:r>
            <a:r>
              <a:rPr lang="en-US" altLang="zh-CN" sz="1000" dirty="0" smtClean="0">
                <a:solidFill>
                  <a:schemeClr val="tx1"/>
                </a:solidFill>
              </a:rPr>
              <a:t>15</a:t>
            </a:r>
            <a:r>
              <a:rPr lang="zh-CN" altLang="en-US" sz="1000" dirty="0" smtClean="0">
                <a:solidFill>
                  <a:schemeClr val="tx1"/>
                </a:solidFill>
              </a:rPr>
              <a:t>日</a:t>
            </a:r>
            <a:endParaRPr lang="zh-CN" altLang="en-US" sz="1000" dirty="0">
              <a:solidFill>
                <a:schemeClr val="tx1"/>
              </a:solidFill>
            </a:endParaRPr>
          </a:p>
          <a:p>
            <a:endParaRPr lang="en-US" altLang="zh-CN" sz="1000" dirty="0"/>
          </a:p>
          <a:p>
            <a:r>
              <a:rPr lang="zh-CN" altLang="en-US" sz="1000" dirty="0"/>
              <a:t>注：本公示仅供规划管理使用</a:t>
            </a:r>
            <a:endParaRPr lang="zh-CN" altLang="en-US" sz="1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340475" y="6293485"/>
            <a:ext cx="3041650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公示要求：</a:t>
            </a:r>
            <a:endParaRPr lang="zh-CN" altLang="en-US" sz="1000"/>
          </a:p>
          <a:p>
            <a:r>
              <a:rPr lang="zh-CN" altLang="en-US" sz="1000"/>
              <a:t>1、公示牌应置于主要路段显眼位置；</a:t>
            </a:r>
            <a:endParaRPr lang="zh-CN" altLang="en-US" sz="1000"/>
          </a:p>
          <a:p>
            <a:r>
              <a:rPr lang="zh-CN" altLang="en-US" sz="1000"/>
              <a:t>2、公示牌公示期间不得随意撤销、涂改。</a:t>
            </a:r>
            <a:endParaRPr lang="zh-CN" altLang="en-US" sz="1000"/>
          </a:p>
        </p:txBody>
      </p:sp>
      <p:sp>
        <p:nvSpPr>
          <p:cNvPr id="33" name="文本框 32"/>
          <p:cNvSpPr txBox="1"/>
          <p:nvPr/>
        </p:nvSpPr>
        <p:spPr>
          <a:xfrm>
            <a:off x="2160270" y="644334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咨询电话：西咸新区自然资源和规划局（沣东）工作部</a:t>
            </a:r>
            <a:r>
              <a:rPr lang="en-US" altLang="zh-CN" sz="1000"/>
              <a:t>   </a:t>
            </a:r>
            <a:r>
              <a:rPr lang="zh-CN" altLang="en-US" sz="1000"/>
              <a:t>89110704</a:t>
            </a:r>
            <a:endParaRPr lang="zh-CN" altLang="en-US" sz="1000"/>
          </a:p>
          <a:p>
            <a:r>
              <a:rPr lang="en-US" altLang="zh-CN" sz="1000"/>
              <a:t>                  </a:t>
            </a:r>
            <a:r>
              <a:rPr lang="zh-CN" altLang="en-US" sz="1000"/>
              <a:t>西咸新区政务服务（沣东）中心</a:t>
            </a:r>
            <a:r>
              <a:rPr lang="en-US" altLang="zh-CN" sz="1000"/>
              <a:t>   </a:t>
            </a:r>
            <a:r>
              <a:rPr lang="zh-CN" altLang="en-US" sz="1000"/>
              <a:t>89105539</a:t>
            </a:r>
            <a:r>
              <a:rPr lang="en-US" altLang="zh-CN" sz="1000"/>
              <a:t>  89105861</a:t>
            </a:r>
            <a:endParaRPr lang="en-US" altLang="zh-CN" sz="1000"/>
          </a:p>
        </p:txBody>
      </p:sp>
      <p:sp>
        <p:nvSpPr>
          <p:cNvPr id="29" name="文本框 28"/>
          <p:cNvSpPr txBox="1"/>
          <p:nvPr/>
        </p:nvSpPr>
        <p:spPr>
          <a:xfrm>
            <a:off x="2160270" y="1685925"/>
            <a:ext cx="658495" cy="132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>
          <a:xfrm>
            <a:off x="3015023" y="6211548"/>
            <a:ext cx="922655" cy="257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 dirty="0"/>
              <a:t>人防出入口</a:t>
            </a:r>
            <a:endParaRPr lang="zh-CN" altLang="en-US" sz="10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2926714" y="2539551"/>
            <a:ext cx="1018540" cy="257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 dirty="0"/>
              <a:t>车位实测报告</a:t>
            </a:r>
            <a:endParaRPr lang="zh-CN" altLang="en-US" sz="1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050155" y="4307840"/>
            <a:ext cx="11106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新增人防出入口</a:t>
            </a:r>
            <a:endParaRPr lang="zh-CN" altLang="en-US" sz="1000"/>
          </a:p>
        </p:txBody>
      </p:sp>
      <p:sp>
        <p:nvSpPr>
          <p:cNvPr id="7" name="文本框 6"/>
          <p:cNvSpPr txBox="1"/>
          <p:nvPr/>
        </p:nvSpPr>
        <p:spPr>
          <a:xfrm>
            <a:off x="35560" y="1844675"/>
            <a:ext cx="443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南美商品贸易中心项</a:t>
            </a:r>
            <a:endParaRPr lang="zh-CN" altLang="en-US" dirty="0"/>
          </a:p>
          <a:p>
            <a:r>
              <a:rPr lang="zh-CN" altLang="en-US" dirty="0" smtClean="0"/>
              <a:t>目二期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387215" y="548680"/>
            <a:ext cx="2273017" cy="1702436"/>
            <a:chOff x="4387215" y="677556"/>
            <a:chExt cx="2273017" cy="1702436"/>
          </a:xfrm>
        </p:grpSpPr>
        <p:grpSp>
          <p:nvGrpSpPr>
            <p:cNvPr id="40" name="组合 39"/>
            <p:cNvGrpSpPr/>
            <p:nvPr/>
          </p:nvGrpSpPr>
          <p:grpSpPr>
            <a:xfrm>
              <a:off x="4387215" y="681633"/>
              <a:ext cx="1120889" cy="840409"/>
              <a:chOff x="323850" y="476250"/>
              <a:chExt cx="4151630" cy="3112770"/>
            </a:xfrm>
          </p:grpSpPr>
          <p:pic>
            <p:nvPicPr>
              <p:cNvPr id="76" name="图片 75" descr="aa937d95208860c46795043ecb3ab6a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3850" y="476250"/>
                <a:ext cx="4151630" cy="3112770"/>
              </a:xfrm>
              <a:prstGeom prst="rect">
                <a:avLst/>
              </a:prstGeom>
            </p:spPr>
          </p:pic>
          <p:sp>
            <p:nvSpPr>
              <p:cNvPr id="77" name="文本框 17"/>
              <p:cNvSpPr txBox="1"/>
              <p:nvPr/>
            </p:nvSpPr>
            <p:spPr>
              <a:xfrm>
                <a:off x="339725" y="513080"/>
                <a:ext cx="366395" cy="28638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</a:rPr>
                  <a:t>①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555634" y="677556"/>
              <a:ext cx="1104598" cy="843710"/>
              <a:chOff x="4715510" y="476250"/>
              <a:chExt cx="4149090" cy="3112770"/>
            </a:xfrm>
          </p:grpSpPr>
          <p:pic>
            <p:nvPicPr>
              <p:cNvPr id="78" name="图片 77" descr="14a174b3129fecb5b00b75072b9ee5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6145" y="476250"/>
                <a:ext cx="4148455" cy="3112770"/>
              </a:xfrm>
              <a:prstGeom prst="rect">
                <a:avLst/>
              </a:prstGeom>
            </p:spPr>
          </p:pic>
          <p:sp>
            <p:nvSpPr>
              <p:cNvPr id="79" name="文本框 18"/>
              <p:cNvSpPr txBox="1"/>
              <p:nvPr/>
            </p:nvSpPr>
            <p:spPr>
              <a:xfrm>
                <a:off x="4715510" y="476250"/>
                <a:ext cx="415290" cy="36004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  <a:sym typeface="+mn-ea"/>
                  </a:rPr>
                  <a:t>②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  <a:sym typeface="+mn-ea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4396184" y="1545286"/>
              <a:ext cx="1111920" cy="834706"/>
              <a:chOff x="328295" y="3644900"/>
              <a:chExt cx="4146550" cy="3112770"/>
            </a:xfrm>
          </p:grpSpPr>
          <p:pic>
            <p:nvPicPr>
              <p:cNvPr id="80" name="图片 7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295" y="3644900"/>
                <a:ext cx="4146550" cy="3112770"/>
              </a:xfrm>
              <a:prstGeom prst="rect">
                <a:avLst/>
              </a:prstGeom>
            </p:spPr>
          </p:pic>
          <p:sp>
            <p:nvSpPr>
              <p:cNvPr id="81" name="文本框 22"/>
              <p:cNvSpPr txBox="1"/>
              <p:nvPr/>
            </p:nvSpPr>
            <p:spPr>
              <a:xfrm>
                <a:off x="328295" y="3716655"/>
                <a:ext cx="412750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</a:rPr>
                  <a:t>③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5543898" y="1544968"/>
              <a:ext cx="1113195" cy="835024"/>
              <a:chOff x="4714875" y="3644900"/>
              <a:chExt cx="4149725" cy="3112770"/>
            </a:xfrm>
          </p:grpSpPr>
          <p:pic>
            <p:nvPicPr>
              <p:cNvPr id="83" name="图片 82" descr="2a4cdec7681f398a241d6807d6d727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4875" y="3644900"/>
                <a:ext cx="4149725" cy="3112770"/>
              </a:xfrm>
              <a:prstGeom prst="rect">
                <a:avLst/>
              </a:prstGeom>
            </p:spPr>
          </p:pic>
          <p:sp>
            <p:nvSpPr>
              <p:cNvPr id="84" name="文本框 24"/>
              <p:cNvSpPr txBox="1"/>
              <p:nvPr/>
            </p:nvSpPr>
            <p:spPr>
              <a:xfrm>
                <a:off x="4768850" y="3644900"/>
                <a:ext cx="412750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</a:rPr>
                  <a:t>④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387215" y="2492896"/>
            <a:ext cx="2268219" cy="1720003"/>
            <a:chOff x="4387215" y="2470605"/>
            <a:chExt cx="2268219" cy="1720003"/>
          </a:xfrm>
        </p:grpSpPr>
        <p:grpSp>
          <p:nvGrpSpPr>
            <p:cNvPr id="87" name="组合 86"/>
            <p:cNvGrpSpPr/>
            <p:nvPr/>
          </p:nvGrpSpPr>
          <p:grpSpPr>
            <a:xfrm>
              <a:off x="4387215" y="2470605"/>
              <a:ext cx="1120889" cy="840207"/>
              <a:chOff x="251460" y="332740"/>
              <a:chExt cx="4257675" cy="3191510"/>
            </a:xfrm>
          </p:grpSpPr>
          <p:pic>
            <p:nvPicPr>
              <p:cNvPr id="85" name="图片 84" descr="fe9d8adebaf144b11679b67b34e37dc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460" y="332740"/>
                <a:ext cx="4257675" cy="3191510"/>
              </a:xfrm>
              <a:prstGeom prst="rect">
                <a:avLst/>
              </a:prstGeom>
            </p:spPr>
          </p:pic>
          <p:sp>
            <p:nvSpPr>
              <p:cNvPr id="86" name="文本框 33"/>
              <p:cNvSpPr txBox="1"/>
              <p:nvPr/>
            </p:nvSpPr>
            <p:spPr>
              <a:xfrm>
                <a:off x="251460" y="332740"/>
                <a:ext cx="412750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</a:rPr>
                  <a:t>⑤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543897" y="2475285"/>
              <a:ext cx="1111537" cy="841055"/>
              <a:chOff x="4715510" y="331470"/>
              <a:chExt cx="4219575" cy="3192780"/>
            </a:xfrm>
          </p:grpSpPr>
          <p:pic>
            <p:nvPicPr>
              <p:cNvPr id="89" name="图片 88" descr="f9b78ab3a238ec8f1c971970291008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5510" y="331470"/>
                <a:ext cx="4219575" cy="3192780"/>
              </a:xfrm>
              <a:prstGeom prst="rect">
                <a:avLst/>
              </a:prstGeom>
            </p:spPr>
          </p:pic>
          <p:sp>
            <p:nvSpPr>
              <p:cNvPr id="90" name="文本框 67"/>
              <p:cNvSpPr txBox="1"/>
              <p:nvPr/>
            </p:nvSpPr>
            <p:spPr>
              <a:xfrm>
                <a:off x="4715510" y="332740"/>
                <a:ext cx="412750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 sz="1800" b="1">
                    <a:solidFill>
                      <a:srgbClr val="FF0000"/>
                    </a:solidFill>
                    <a:latin typeface="宋体" panose="02010600030101010101" pitchFamily="2" charset="-122"/>
                  </a:rPr>
                  <a:t>⑥</a:t>
                </a:r>
                <a:endParaRPr lang="zh-CN" altLang="en-US" sz="1800" b="1">
                  <a:solidFill>
                    <a:srgbClr val="FF0000"/>
                  </a:solidFill>
                  <a:latin typeface="宋体" panose="02010600030101010101" pitchFamily="2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4387215" y="3349479"/>
              <a:ext cx="1120889" cy="841128"/>
              <a:chOff x="251460" y="3644900"/>
              <a:chExt cx="4248785" cy="3188335"/>
            </a:xfrm>
          </p:grpSpPr>
          <p:pic>
            <p:nvPicPr>
              <p:cNvPr id="92" name="图片 91" descr="62584b728951a1f6d097335d00699f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1460" y="3644900"/>
                <a:ext cx="4248785" cy="3188335"/>
              </a:xfrm>
              <a:prstGeom prst="rect">
                <a:avLst/>
              </a:prstGeom>
            </p:spPr>
          </p:pic>
          <p:sp>
            <p:nvSpPr>
              <p:cNvPr id="93" name="文本框 75"/>
              <p:cNvSpPr txBox="1"/>
              <p:nvPr/>
            </p:nvSpPr>
            <p:spPr>
              <a:xfrm>
                <a:off x="251460" y="3644900"/>
                <a:ext cx="412750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</a:rPr>
                  <a:t>⑦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5542756" y="3349480"/>
              <a:ext cx="1107292" cy="841128"/>
              <a:chOff x="4715510" y="3644900"/>
              <a:chExt cx="4218940" cy="3166110"/>
            </a:xfrm>
          </p:grpSpPr>
          <p:pic>
            <p:nvPicPr>
              <p:cNvPr id="95" name="图片 94" descr="188417bece33b260ff99dde7a359d6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5510" y="3644900"/>
                <a:ext cx="4218940" cy="3166110"/>
              </a:xfrm>
              <a:prstGeom prst="rect">
                <a:avLst/>
              </a:prstGeom>
            </p:spPr>
          </p:pic>
          <p:sp>
            <p:nvSpPr>
              <p:cNvPr id="96" name="文本框 4"/>
              <p:cNvSpPr txBox="1"/>
              <p:nvPr/>
            </p:nvSpPr>
            <p:spPr>
              <a:xfrm>
                <a:off x="4716145" y="3644900"/>
                <a:ext cx="412750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1800" b="1">
                    <a:solidFill>
                      <a:srgbClr val="FF0000"/>
                    </a:solidFill>
                    <a:latin typeface="Calibri" panose="020F0502020204030204" charset="0"/>
                  </a:rPr>
                  <a:t>⑦</a:t>
                </a:r>
                <a:endParaRPr lang="zh-CN" altLang="en-US" sz="1800" b="1">
                  <a:solidFill>
                    <a:srgbClr val="FF0000"/>
                  </a:solidFill>
                  <a:latin typeface="Calibri" panose="020F0502020204030204" charset="0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>
            <a:off x="4390901" y="4552949"/>
            <a:ext cx="2261201" cy="1703001"/>
            <a:chOff x="323215" y="404495"/>
            <a:chExt cx="8550038" cy="6439375"/>
          </a:xfrm>
        </p:grpSpPr>
        <p:pic>
          <p:nvPicPr>
            <p:cNvPr id="102" name="图片 101" descr="ab7f061db578f33641b279b526593a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3215" y="3702527"/>
              <a:ext cx="4185286" cy="3140712"/>
            </a:xfrm>
            <a:prstGeom prst="rect">
              <a:avLst/>
            </a:prstGeom>
          </p:spPr>
        </p:pic>
        <p:pic>
          <p:nvPicPr>
            <p:cNvPr id="103" name="图片 102" descr="3cea6606b46495ea2a3940b652777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87332" y="3702527"/>
              <a:ext cx="4185921" cy="3141343"/>
            </a:xfrm>
            <a:prstGeom prst="rect">
              <a:avLst/>
            </a:prstGeom>
          </p:spPr>
        </p:pic>
        <p:pic>
          <p:nvPicPr>
            <p:cNvPr id="104" name="图片 103" descr="961f09412f8e3989c55d959beb6178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78525" y="404495"/>
              <a:ext cx="4184650" cy="3140712"/>
            </a:xfrm>
            <a:prstGeom prst="rect">
              <a:avLst/>
            </a:prstGeom>
          </p:spPr>
        </p:pic>
        <p:pic>
          <p:nvPicPr>
            <p:cNvPr id="105" name="图片 104" descr="143385043204688508c2a2eb493c13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215" y="404495"/>
              <a:ext cx="4185920" cy="314071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>
            <a:fillRect/>
          </a:stretch>
        </p:blipFill>
        <p:spPr bwMode="auto">
          <a:xfrm>
            <a:off x="2696142" y="627598"/>
            <a:ext cx="1357108" cy="162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2962909" y="389196"/>
            <a:ext cx="982345" cy="250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 dirty="0"/>
              <a:t>绿化实测报告</a:t>
            </a:r>
            <a:endParaRPr lang="zh-CN" altLang="en-US" sz="1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95" y="2745978"/>
            <a:ext cx="1761665" cy="134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>
            <a:fillRect/>
          </a:stretch>
        </p:blipFill>
        <p:spPr bwMode="auto">
          <a:xfrm>
            <a:off x="2696142" y="4469173"/>
            <a:ext cx="1477688" cy="17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2861588" y="4581129"/>
            <a:ext cx="4571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矩形 234"/>
          <p:cNvSpPr/>
          <p:nvPr/>
        </p:nvSpPr>
        <p:spPr>
          <a:xfrm>
            <a:off x="4004588" y="4581129"/>
            <a:ext cx="4571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6" name="矩形 235"/>
          <p:cNvSpPr/>
          <p:nvPr/>
        </p:nvSpPr>
        <p:spPr>
          <a:xfrm>
            <a:off x="4004588" y="5124689"/>
            <a:ext cx="4571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>
            <a:off x="2914928" y="5124689"/>
            <a:ext cx="4571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8" name="矩形 237"/>
          <p:cNvSpPr/>
          <p:nvPr/>
        </p:nvSpPr>
        <p:spPr>
          <a:xfrm>
            <a:off x="3290848" y="5124689"/>
            <a:ext cx="4571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9" name="矩形 238"/>
          <p:cNvSpPr/>
          <p:nvPr/>
        </p:nvSpPr>
        <p:spPr>
          <a:xfrm>
            <a:off x="3577868" y="5221209"/>
            <a:ext cx="4571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89517" y="3241551"/>
            <a:ext cx="720080" cy="83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矩形 239"/>
          <p:cNvSpPr/>
          <p:nvPr/>
        </p:nvSpPr>
        <p:spPr>
          <a:xfrm>
            <a:off x="3491547" y="3241551"/>
            <a:ext cx="576397" cy="83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矩形 240"/>
          <p:cNvSpPr/>
          <p:nvPr/>
        </p:nvSpPr>
        <p:spPr>
          <a:xfrm>
            <a:off x="3851920" y="3792335"/>
            <a:ext cx="231264" cy="152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矩形 241"/>
          <p:cNvSpPr/>
          <p:nvPr/>
        </p:nvSpPr>
        <p:spPr>
          <a:xfrm>
            <a:off x="2915840" y="1007220"/>
            <a:ext cx="293757" cy="10936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矩形 242"/>
          <p:cNvSpPr/>
          <p:nvPr/>
        </p:nvSpPr>
        <p:spPr>
          <a:xfrm>
            <a:off x="3309309" y="1804207"/>
            <a:ext cx="131675" cy="1316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矩形 243"/>
          <p:cNvSpPr/>
          <p:nvPr/>
        </p:nvSpPr>
        <p:spPr>
          <a:xfrm>
            <a:off x="3345068" y="1564955"/>
            <a:ext cx="143533" cy="1082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文本框 30"/>
          <p:cNvSpPr txBox="1"/>
          <p:nvPr/>
        </p:nvSpPr>
        <p:spPr>
          <a:xfrm>
            <a:off x="3380952" y="1612234"/>
            <a:ext cx="112406" cy="7485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endParaRPr lang="zh-CN" altLang="en-US" sz="1000" b="1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249" name="矩形 248"/>
          <p:cNvSpPr/>
          <p:nvPr/>
        </p:nvSpPr>
        <p:spPr>
          <a:xfrm flipV="1">
            <a:off x="3273488" y="940271"/>
            <a:ext cx="335982" cy="2964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1"/>
          <a:stretch>
            <a:fillRect/>
          </a:stretch>
        </p:blipFill>
        <p:spPr bwMode="auto">
          <a:xfrm>
            <a:off x="539552" y="4492096"/>
            <a:ext cx="1728668" cy="175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0"/>
          <a:stretch>
            <a:fillRect/>
          </a:stretch>
        </p:blipFill>
        <p:spPr bwMode="auto">
          <a:xfrm>
            <a:off x="539552" y="2523088"/>
            <a:ext cx="1728668" cy="168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0"/>
          <a:stretch>
            <a:fillRect/>
          </a:stretch>
        </p:blipFill>
        <p:spPr bwMode="auto">
          <a:xfrm>
            <a:off x="555180" y="658079"/>
            <a:ext cx="1713040" cy="159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文本框 14"/>
          <p:cNvSpPr txBox="1"/>
          <p:nvPr>
            <p:custDataLst>
              <p:tags r:id="rId22"/>
            </p:custDataLst>
          </p:nvPr>
        </p:nvSpPr>
        <p:spPr>
          <a:xfrm>
            <a:off x="1017905" y="6239510"/>
            <a:ext cx="1000125" cy="193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原审批总平图</a:t>
            </a:r>
            <a:endParaRPr lang="zh-CN" altLang="en-US" sz="1000" b="1"/>
          </a:p>
        </p:txBody>
      </p:sp>
      <p:sp>
        <p:nvSpPr>
          <p:cNvPr id="106" name="矩形 105"/>
          <p:cNvSpPr/>
          <p:nvPr/>
        </p:nvSpPr>
        <p:spPr>
          <a:xfrm>
            <a:off x="944896" y="1059267"/>
            <a:ext cx="329558" cy="1146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1353509" y="1928125"/>
            <a:ext cx="131675" cy="1316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1409588" y="1647482"/>
            <a:ext cx="143533" cy="1082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文本框 30"/>
          <p:cNvSpPr txBox="1"/>
          <p:nvPr/>
        </p:nvSpPr>
        <p:spPr>
          <a:xfrm>
            <a:off x="1425152" y="1664281"/>
            <a:ext cx="112406" cy="7485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</a:rPr>
              <a:t>①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0" name="文本框 31"/>
          <p:cNvSpPr txBox="1"/>
          <p:nvPr/>
        </p:nvSpPr>
        <p:spPr>
          <a:xfrm>
            <a:off x="1365120" y="1946160"/>
            <a:ext cx="108453" cy="953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②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  <a:sym typeface="+mn-ea"/>
            </a:endParaRPr>
          </a:p>
        </p:txBody>
      </p:sp>
      <p:sp>
        <p:nvSpPr>
          <p:cNvPr id="111" name="文本框 36"/>
          <p:cNvSpPr txBox="1"/>
          <p:nvPr/>
        </p:nvSpPr>
        <p:spPr>
          <a:xfrm>
            <a:off x="1049396" y="1068902"/>
            <a:ext cx="120805" cy="9535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</a:rPr>
              <a:t>③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2" name="文本框 37"/>
          <p:cNvSpPr txBox="1"/>
          <p:nvPr/>
        </p:nvSpPr>
        <p:spPr>
          <a:xfrm>
            <a:off x="1416753" y="917463"/>
            <a:ext cx="120805" cy="9535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</a:rPr>
              <a:t>④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3" name="矩形 112"/>
          <p:cNvSpPr/>
          <p:nvPr/>
        </p:nvSpPr>
        <p:spPr>
          <a:xfrm flipV="1">
            <a:off x="1317688" y="992318"/>
            <a:ext cx="335982" cy="2964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>
            <a:off x="1752061" y="2956010"/>
            <a:ext cx="155766" cy="8019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文本框 33"/>
          <p:cNvSpPr txBox="1"/>
          <p:nvPr/>
        </p:nvSpPr>
        <p:spPr>
          <a:xfrm>
            <a:off x="1769230" y="2956010"/>
            <a:ext cx="121677" cy="958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</a:rPr>
              <a:t>⑤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798576" y="2564180"/>
            <a:ext cx="456077" cy="51004"/>
          </a:xfrm>
          <a:prstGeom prst="rect">
            <a:avLst/>
          </a:prstGeom>
          <a:solidFill>
            <a:srgbClr val="92D050">
              <a:alpha val="7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1461926" y="2564180"/>
            <a:ext cx="436195" cy="56854"/>
          </a:xfrm>
          <a:prstGeom prst="rect">
            <a:avLst/>
          </a:prstGeom>
          <a:solidFill>
            <a:srgbClr val="92D050">
              <a:alpha val="7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69"/>
          <p:cNvSpPr txBox="1"/>
          <p:nvPr/>
        </p:nvSpPr>
        <p:spPr>
          <a:xfrm>
            <a:off x="1631129" y="2544815"/>
            <a:ext cx="121677" cy="958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</a:rPr>
              <a:t>⑦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9" name="文本框 70"/>
          <p:cNvSpPr txBox="1"/>
          <p:nvPr/>
        </p:nvSpPr>
        <p:spPr>
          <a:xfrm>
            <a:off x="897336" y="2544815"/>
            <a:ext cx="121677" cy="958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 b="1">
                <a:solidFill>
                  <a:srgbClr val="FF0000"/>
                </a:solidFill>
                <a:latin typeface="Calibri" panose="020F0502020204030204" charset="0"/>
              </a:rPr>
              <a:t>⑦</a:t>
            </a:r>
            <a:endParaRPr lang="zh-CN" altLang="en-US" sz="1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882401" y="5235233"/>
            <a:ext cx="29859" cy="113708"/>
          </a:xfrm>
          <a:prstGeom prst="rect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1254150" y="5235233"/>
            <a:ext cx="29859" cy="113708"/>
          </a:xfrm>
          <a:prstGeom prst="rect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1559462" y="5376003"/>
            <a:ext cx="29859" cy="113708"/>
          </a:xfrm>
          <a:prstGeom prst="rect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/>
          <p:cNvSpPr/>
          <p:nvPr/>
        </p:nvSpPr>
        <p:spPr>
          <a:xfrm>
            <a:off x="2039203" y="5235233"/>
            <a:ext cx="29859" cy="113708"/>
          </a:xfrm>
          <a:prstGeom prst="rect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 123"/>
          <p:cNvSpPr/>
          <p:nvPr/>
        </p:nvSpPr>
        <p:spPr>
          <a:xfrm>
            <a:off x="844331" y="4710388"/>
            <a:ext cx="29859" cy="113708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矩形 124"/>
          <p:cNvSpPr/>
          <p:nvPr/>
        </p:nvSpPr>
        <p:spPr>
          <a:xfrm>
            <a:off x="2039203" y="4710388"/>
            <a:ext cx="29859" cy="113708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文本框 67"/>
          <p:cNvSpPr txBox="1"/>
          <p:nvPr/>
        </p:nvSpPr>
        <p:spPr>
          <a:xfrm>
            <a:off x="795059" y="2698295"/>
            <a:ext cx="121677" cy="958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000" b="1" dirty="0">
                <a:solidFill>
                  <a:srgbClr val="FF0000"/>
                </a:solidFill>
                <a:latin typeface="宋体" panose="02010600030101010101" pitchFamily="2" charset="-122"/>
              </a:rPr>
              <a:t>⑥</a:t>
            </a:r>
            <a:endParaRPr lang="zh-CN" altLang="en-US" sz="1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795059" y="2642186"/>
            <a:ext cx="111475" cy="20805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>
            <a:off x="1162276" y="3396298"/>
            <a:ext cx="182393" cy="156538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矩形 128"/>
          <p:cNvSpPr/>
          <p:nvPr/>
        </p:nvSpPr>
        <p:spPr>
          <a:xfrm>
            <a:off x="1588996" y="3396298"/>
            <a:ext cx="182393" cy="156538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13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WPS 演示</Application>
  <PresentationFormat>全屏显示(4:3)</PresentationFormat>
  <Paragraphs>76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WPS_459515958</cp:lastModifiedBy>
  <cp:revision>302</cp:revision>
  <dcterms:created xsi:type="dcterms:W3CDTF">2018-10-30T01:26:00Z</dcterms:created>
  <dcterms:modified xsi:type="dcterms:W3CDTF">2023-08-07T06:43:39Z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RubyTemplateID">
    <vt:lpwstr>2</vt:lpwstr>
  </property>
  <property fmtid="{D5CDD505-2E9C-101B-9397-08002B2CF9AE}" pid="4" name="ICV">
    <vt:lpwstr>DE72F4311FBF4BEA909B12BACD48E00E_13</vt:lpwstr>
  </property>
</Properties>
</file>