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1558" r:id="rId3"/>
  </p:sldIdLst>
  <p:sldSz cx="9144000" cy="6858000" type="screen4x3"/>
  <p:notesSz cx="6858000" cy="9144000"/>
  <p:custDataLst>
    <p:tags r:id="rId9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6" userDrawn="1">
          <p15:clr>
            <a:srgbClr val="A4A3A4"/>
          </p15:clr>
        </p15:guide>
        <p15:guide id="2" pos="299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590" autoAdjust="0"/>
    <p:restoredTop sz="94714" autoAdjust="0"/>
  </p:normalViewPr>
  <p:slideViewPr>
    <p:cSldViewPr showGuides="1">
      <p:cViewPr varScale="1">
        <p:scale>
          <a:sx n="83" d="100"/>
          <a:sy n="83" d="100"/>
        </p:scale>
        <p:origin x="139" y="125"/>
      </p:cViewPr>
      <p:guideLst>
        <p:guide orient="horz" pos="2206"/>
        <p:guide pos="29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gs" Target="tags/tag11.xml"/><Relationship Id="rId8" Type="http://schemas.openxmlformats.org/officeDocument/2006/relationships/commentAuthors" Target="commentAuthors.xml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5BEBA2DC-9576-490C-A2ED-F575CF99924C}" type="datetimeFigureOut">
              <a:rPr lang="zh-CN" altLang="en-US"/>
            </a:fld>
            <a:endParaRPr lang="zh-CN" altLang="en-US"/>
          </a:p>
        </p:txBody>
      </p:sp>
      <p:sp>
        <p:nvSpPr>
          <p:cNvPr id="12292" name="幻灯片图像占位符 3"/>
          <p:cNvSpPr>
            <a:spLocks noGrp="1" noRot="1" noChangeAspec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</p:spPr>
      </p:sp>
      <p:sp>
        <p:nvSpPr>
          <p:cNvPr id="12293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750E3713-EE6E-4285-A9D4-24186269936D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15"/>
          <p:cNvSpPr/>
          <p:nvPr/>
        </p:nvSpPr>
        <p:spPr>
          <a:xfrm>
            <a:off x="3563938" y="6267450"/>
            <a:ext cx="171450" cy="228600"/>
          </a:xfrm>
          <a:prstGeom prst="ellipse">
            <a:avLst/>
          </a:prstGeom>
          <a:noFill/>
          <a:ln w="38100">
            <a:solidFill>
              <a:srgbClr val="F8F8F8">
                <a:alpha val="4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椭圆 16"/>
          <p:cNvSpPr/>
          <p:nvPr/>
        </p:nvSpPr>
        <p:spPr>
          <a:xfrm>
            <a:off x="4170363" y="6267450"/>
            <a:ext cx="171450" cy="228600"/>
          </a:xfrm>
          <a:prstGeom prst="ellipse">
            <a:avLst/>
          </a:prstGeom>
          <a:noFill/>
          <a:ln w="38100">
            <a:solidFill>
              <a:srgbClr val="F8F8F8">
                <a:alpha val="4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椭圆 17"/>
          <p:cNvSpPr/>
          <p:nvPr/>
        </p:nvSpPr>
        <p:spPr>
          <a:xfrm>
            <a:off x="4778375" y="6267450"/>
            <a:ext cx="171450" cy="228600"/>
          </a:xfrm>
          <a:prstGeom prst="ellipse">
            <a:avLst/>
          </a:prstGeom>
          <a:noFill/>
          <a:ln w="38100">
            <a:solidFill>
              <a:srgbClr val="F8F8F8">
                <a:alpha val="4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椭圆 18"/>
          <p:cNvSpPr/>
          <p:nvPr/>
        </p:nvSpPr>
        <p:spPr>
          <a:xfrm>
            <a:off x="5384800" y="6267450"/>
            <a:ext cx="171450" cy="228600"/>
          </a:xfrm>
          <a:prstGeom prst="ellipse">
            <a:avLst/>
          </a:prstGeom>
          <a:noFill/>
          <a:ln w="38100">
            <a:solidFill>
              <a:srgbClr val="F8F8F8">
                <a:alpha val="4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28637" y="792518"/>
            <a:ext cx="6146483" cy="2384973"/>
          </a:xfrm>
        </p:spPr>
        <p:txBody>
          <a:bodyPr anchor="b"/>
          <a:lstStyle>
            <a:lvl1pPr algn="l">
              <a:defRPr sz="45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28637" y="3227878"/>
            <a:ext cx="6146483" cy="78622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8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71A44-EC5F-4B90-AAB1-081209B3A54C}" type="datetimeFigureOut">
              <a:rPr lang="zh-CN" altLang="en-US"/>
            </a:fld>
            <a:endParaRPr lang="zh-CN" altLang="en-US"/>
          </a:p>
        </p:txBody>
      </p:sp>
      <p:sp>
        <p:nvSpPr>
          <p:cNvPr id="9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15B84-F1FD-49EF-B7C3-89338194AED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529068"/>
            <a:ext cx="7886700" cy="557509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DD57A-D5AA-4C6E-9C4A-01AE6690E6F4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0C6AA-9716-4B71-8F46-5229D28BA4C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7"/>
          <p:cNvSpPr/>
          <p:nvPr/>
        </p:nvSpPr>
        <p:spPr>
          <a:xfrm>
            <a:off x="3563938" y="6267450"/>
            <a:ext cx="171450" cy="228600"/>
          </a:xfrm>
          <a:prstGeom prst="ellipse">
            <a:avLst/>
          </a:prstGeom>
          <a:noFill/>
          <a:ln w="38100">
            <a:solidFill>
              <a:srgbClr val="F8F8F8">
                <a:alpha val="3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5" name="椭圆 8"/>
          <p:cNvSpPr/>
          <p:nvPr/>
        </p:nvSpPr>
        <p:spPr>
          <a:xfrm>
            <a:off x="4170363" y="6267450"/>
            <a:ext cx="171450" cy="228600"/>
          </a:xfrm>
          <a:prstGeom prst="ellipse">
            <a:avLst/>
          </a:prstGeom>
          <a:noFill/>
          <a:ln w="38100">
            <a:solidFill>
              <a:srgbClr val="F8F8F8">
                <a:alpha val="3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6" name="椭圆 9"/>
          <p:cNvSpPr/>
          <p:nvPr/>
        </p:nvSpPr>
        <p:spPr>
          <a:xfrm>
            <a:off x="4778375" y="6267450"/>
            <a:ext cx="171450" cy="228600"/>
          </a:xfrm>
          <a:prstGeom prst="ellipse">
            <a:avLst/>
          </a:prstGeom>
          <a:noFill/>
          <a:ln w="38100">
            <a:solidFill>
              <a:srgbClr val="F8F8F8">
                <a:alpha val="3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8" name="椭圆 10"/>
          <p:cNvSpPr/>
          <p:nvPr/>
        </p:nvSpPr>
        <p:spPr>
          <a:xfrm>
            <a:off x="5384800" y="6267450"/>
            <a:ext cx="171450" cy="228600"/>
          </a:xfrm>
          <a:prstGeom prst="ellipse">
            <a:avLst/>
          </a:prstGeom>
          <a:noFill/>
          <a:ln w="38100">
            <a:solidFill>
              <a:srgbClr val="F8F8F8">
                <a:alpha val="3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91591" y="1588771"/>
            <a:ext cx="7223760" cy="467868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0DB7C-E4BD-4B8A-A8E4-D7F96574E5B7}" type="datetimeFigureOut">
              <a:rPr lang="zh-CN" altLang="en-US"/>
            </a:fld>
            <a:endParaRPr lang="zh-CN" altLang="en-US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AB1B2-2F82-45C4-A86D-45C57D2ECCB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燕尾形 7"/>
          <p:cNvSpPr/>
          <p:nvPr>
            <p:custDataLst>
              <p:tags r:id="rId2"/>
            </p:custDataLst>
          </p:nvPr>
        </p:nvSpPr>
        <p:spPr>
          <a:xfrm>
            <a:off x="965200" y="1631950"/>
            <a:ext cx="684213" cy="685800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77773" y="2967547"/>
            <a:ext cx="6495370" cy="1601561"/>
          </a:xfrm>
        </p:spPr>
        <p:txBody>
          <a:bodyPr anchor="t">
            <a:normAutofit/>
          </a:bodyPr>
          <a:lstStyle>
            <a:lvl1pPr>
              <a:defRPr sz="48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777773" y="1224530"/>
            <a:ext cx="6495370" cy="1500187"/>
          </a:xfrm>
        </p:spPr>
        <p:txBody>
          <a:bodyPr anchor="ctr">
            <a:no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B5DF9-97F6-43F0-9091-FC453DCDE86B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1A3F2-676A-48C8-94DC-5B5C6BEAF68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65860" y="1494141"/>
            <a:ext cx="7349490" cy="232764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65860" y="4085859"/>
            <a:ext cx="7349490" cy="23276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2D3BB-B11C-42FE-9306-71F1DB68511D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FE3D9-39E8-4F81-A81A-86E1F4FF05D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315404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139313"/>
            <a:ext cx="3868340" cy="413575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1" y="1315404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1" y="2139313"/>
            <a:ext cx="3887391" cy="4135756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3CDC8-6E9B-4771-8B0E-5FB2DB33A72C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C21DE-0495-40DD-AECF-B9C07ADE065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16"/>
          <p:cNvSpPr/>
          <p:nvPr>
            <p:custDataLst>
              <p:tags r:id="rId2"/>
            </p:custDataLst>
          </p:nvPr>
        </p:nvSpPr>
        <p:spPr>
          <a:xfrm>
            <a:off x="1554163" y="1503363"/>
            <a:ext cx="3600450" cy="36004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" name="椭圆 17"/>
          <p:cNvSpPr/>
          <p:nvPr>
            <p:custDataLst>
              <p:tags r:id="rId3"/>
            </p:custDataLst>
          </p:nvPr>
        </p:nvSpPr>
        <p:spPr>
          <a:xfrm>
            <a:off x="6484938" y="2095500"/>
            <a:ext cx="733425" cy="733425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椭圆 18"/>
          <p:cNvSpPr/>
          <p:nvPr>
            <p:custDataLst>
              <p:tags r:id="rId4"/>
            </p:custDataLst>
          </p:nvPr>
        </p:nvSpPr>
        <p:spPr>
          <a:xfrm>
            <a:off x="7199313" y="1566863"/>
            <a:ext cx="390525" cy="393700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椭圆 19"/>
          <p:cNvSpPr/>
          <p:nvPr>
            <p:custDataLst>
              <p:tags r:id="rId5"/>
            </p:custDataLst>
          </p:nvPr>
        </p:nvSpPr>
        <p:spPr>
          <a:xfrm>
            <a:off x="2236788" y="5027613"/>
            <a:ext cx="574675" cy="57626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椭圆 20"/>
          <p:cNvSpPr/>
          <p:nvPr>
            <p:custDataLst>
              <p:tags r:id="rId6"/>
            </p:custDataLst>
          </p:nvPr>
        </p:nvSpPr>
        <p:spPr>
          <a:xfrm>
            <a:off x="2716213" y="5734050"/>
            <a:ext cx="360362" cy="3587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椭圆 21"/>
          <p:cNvSpPr/>
          <p:nvPr>
            <p:custDataLst>
              <p:tags r:id="rId7"/>
            </p:custDataLst>
          </p:nvPr>
        </p:nvSpPr>
        <p:spPr>
          <a:xfrm>
            <a:off x="3379788" y="1503363"/>
            <a:ext cx="3600450" cy="3600450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任意多边形 5"/>
          <p:cNvSpPr/>
          <p:nvPr/>
        </p:nvSpPr>
        <p:spPr>
          <a:xfrm>
            <a:off x="400050" y="476250"/>
            <a:ext cx="8301038" cy="5905500"/>
          </a:xfrm>
          <a:custGeom>
            <a:avLst/>
            <a:gdLst>
              <a:gd name="connsiteX0" fmla="*/ 3790950 w 11068050"/>
              <a:gd name="connsiteY0" fmla="*/ 5886450 h 5905500"/>
              <a:gd name="connsiteX1" fmla="*/ 0 w 11068050"/>
              <a:gd name="connsiteY1" fmla="*/ 5886450 h 5905500"/>
              <a:gd name="connsiteX2" fmla="*/ 0 w 11068050"/>
              <a:gd name="connsiteY2" fmla="*/ 0 h 5905500"/>
              <a:gd name="connsiteX3" fmla="*/ 11068050 w 11068050"/>
              <a:gd name="connsiteY3" fmla="*/ 0 h 5905500"/>
              <a:gd name="connsiteX4" fmla="*/ 11068050 w 11068050"/>
              <a:gd name="connsiteY4" fmla="*/ 5905500 h 5905500"/>
              <a:gd name="connsiteX5" fmla="*/ 7200900 w 11068050"/>
              <a:gd name="connsiteY5" fmla="*/ 5905500 h 590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68050" h="5905500">
                <a:moveTo>
                  <a:pt x="3790950" y="5886450"/>
                </a:moveTo>
                <a:lnTo>
                  <a:pt x="0" y="5886450"/>
                </a:lnTo>
                <a:lnTo>
                  <a:pt x="0" y="0"/>
                </a:lnTo>
                <a:lnTo>
                  <a:pt x="11068050" y="0"/>
                </a:lnTo>
                <a:lnTo>
                  <a:pt x="11068050" y="5905500"/>
                </a:lnTo>
                <a:lnTo>
                  <a:pt x="7200900" y="5905500"/>
                </a:lnTo>
              </a:path>
            </a:pathLst>
          </a:custGeom>
          <a:noFill/>
          <a:ln w="38100">
            <a:solidFill>
              <a:srgbClr val="F8F8F8">
                <a:alpha val="3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10" name="椭圆 6"/>
          <p:cNvSpPr/>
          <p:nvPr/>
        </p:nvSpPr>
        <p:spPr>
          <a:xfrm>
            <a:off x="3563938" y="6267450"/>
            <a:ext cx="171450" cy="228600"/>
          </a:xfrm>
          <a:prstGeom prst="ellipse">
            <a:avLst/>
          </a:prstGeom>
          <a:noFill/>
          <a:ln w="38100">
            <a:solidFill>
              <a:srgbClr val="F8F8F8">
                <a:alpha val="3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11" name="椭圆 7"/>
          <p:cNvSpPr/>
          <p:nvPr/>
        </p:nvSpPr>
        <p:spPr>
          <a:xfrm>
            <a:off x="4170363" y="6267450"/>
            <a:ext cx="171450" cy="228600"/>
          </a:xfrm>
          <a:prstGeom prst="ellipse">
            <a:avLst/>
          </a:prstGeom>
          <a:noFill/>
          <a:ln w="38100">
            <a:solidFill>
              <a:srgbClr val="F8F8F8">
                <a:alpha val="3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12" name="椭圆 8"/>
          <p:cNvSpPr/>
          <p:nvPr/>
        </p:nvSpPr>
        <p:spPr>
          <a:xfrm>
            <a:off x="4778375" y="6267450"/>
            <a:ext cx="171450" cy="228600"/>
          </a:xfrm>
          <a:prstGeom prst="ellipse">
            <a:avLst/>
          </a:prstGeom>
          <a:noFill/>
          <a:ln w="38100">
            <a:solidFill>
              <a:srgbClr val="F8F8F8">
                <a:alpha val="3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13" name="椭圆 9"/>
          <p:cNvSpPr/>
          <p:nvPr/>
        </p:nvSpPr>
        <p:spPr>
          <a:xfrm>
            <a:off x="5384800" y="6267450"/>
            <a:ext cx="171450" cy="228600"/>
          </a:xfrm>
          <a:prstGeom prst="ellipse">
            <a:avLst/>
          </a:prstGeom>
          <a:noFill/>
          <a:ln w="38100">
            <a:solidFill>
              <a:srgbClr val="F8F8F8">
                <a:alpha val="3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51636" y="2611216"/>
            <a:ext cx="5223510" cy="1420813"/>
          </a:xfrm>
        </p:spPr>
        <p:txBody>
          <a:bodyPr>
            <a:noAutofit/>
          </a:bodyPr>
          <a:lstStyle>
            <a:lvl1pPr algn="ctr">
              <a:defRPr sz="66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4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50559-C327-459B-B495-D725D08CA8EA}" type="datetimeFigureOut">
              <a:rPr lang="zh-CN" altLang="en-US"/>
            </a:fld>
            <a:endParaRPr lang="zh-CN" altLang="en-US"/>
          </a:p>
        </p:txBody>
      </p:sp>
      <p:sp>
        <p:nvSpPr>
          <p:cNvPr id="15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6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14BAF-3DD3-4A0C-8AA4-AFAD48E3633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4E62D-9F6F-4771-B149-7287C770945E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C1371-2F31-4569-A757-BE5BD8C9775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2" y="711200"/>
            <a:ext cx="3196800" cy="1600200"/>
          </a:xfrm>
        </p:spPr>
        <p:txBody>
          <a:bodyPr anchor="t">
            <a:noAutofit/>
          </a:bodyPr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014392" y="733424"/>
            <a:ext cx="4478400" cy="54036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2" y="2311400"/>
            <a:ext cx="31968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07569-53C3-4D22-AD5C-AD2141714311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67822-8B68-4970-A99B-E2F22A94F3C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39001" y="365126"/>
            <a:ext cx="127635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6447065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56710-BDF2-40F8-9A19-3F59E74CF5AE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0D1FA-4F80-49A8-8885-9D34E51E082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9.xml"/><Relationship Id="rId12" Type="http://schemas.openxmlformats.org/officeDocument/2006/relationships/tags" Target="../tags/tag8.xml"/><Relationship Id="rId11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 bwMode="auto">
          <a:xfrm>
            <a:off x="628650" y="233363"/>
            <a:ext cx="7886700" cy="841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 bwMode="auto">
          <a:xfrm>
            <a:off x="628650" y="1292225"/>
            <a:ext cx="7886700" cy="4994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41350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DFDBBC67-D3F4-403E-8E72-AF6050234B82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4135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41350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DAA55FF6-752A-4E73-88DC-B5C47467B285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panose="020B0604020202020204" pitchFamily="34" charset="0"/>
          <a:ea typeface="黑体" panose="02010609060101010101" pitchFamily="2" charset="-122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panose="020B0604020202020204" pitchFamily="34" charset="0"/>
          <a:ea typeface="黑体" panose="02010609060101010101" pitchFamily="2" charset="-122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panose="020B0604020202020204" pitchFamily="34" charset="0"/>
          <a:ea typeface="黑体" panose="02010609060101010101" pitchFamily="2" charset="-122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panose="020B0604020202020204" pitchFamily="34" charset="0"/>
          <a:ea typeface="黑体" panose="02010609060101010101" pitchFamily="2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panose="020B0604020202020204" pitchFamily="34" charset="0"/>
          <a:ea typeface="黑体" panose="02010609060101010101" pitchFamily="2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panose="020B0604020202020204" pitchFamily="34" charset="0"/>
          <a:ea typeface="黑体" panose="02010609060101010101" pitchFamily="2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panose="020B0604020202020204" pitchFamily="34" charset="0"/>
          <a:ea typeface="黑体" panose="02010609060101010101" pitchFamily="2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panose="020B0604020202020204" pitchFamily="34" charset="0"/>
          <a:ea typeface="黑体" panose="02010609060101010101" pitchFamily="2" charset="-122"/>
        </a:defRPr>
      </a:lvl9pPr>
    </p:titleStyle>
    <p:bodyStyle>
      <a:lvl1pPr marL="171450" indent="-171450" algn="just" defTabSz="685800" rtl="0" eaLnBrk="0" fontAlgn="base" hangingPunct="0">
        <a:lnSpc>
          <a:spcPct val="12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just" defTabSz="685800" rtl="0" eaLnBrk="0" fontAlgn="base" hangingPunct="0">
        <a:lnSpc>
          <a:spcPct val="12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just" defTabSz="685800" rtl="0" eaLnBrk="0" fontAlgn="base" hangingPunct="0">
        <a:lnSpc>
          <a:spcPct val="12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just" defTabSz="685800" rtl="0" eaLnBrk="0" fontAlgn="base" hangingPunct="0">
        <a:lnSpc>
          <a:spcPct val="12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just" defTabSz="685800" rtl="0" eaLnBrk="0" fontAlgn="base" hangingPunct="0">
        <a:lnSpc>
          <a:spcPct val="12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0.xml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2268220" y="-3175"/>
            <a:ext cx="45732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/>
              <a:t>西咸新区建设工程规划条件核实公示牌</a:t>
            </a:r>
            <a:endParaRPr lang="zh-CN" altLang="en-US" sz="2000" b="1"/>
          </a:p>
        </p:txBody>
      </p:sp>
      <p:sp>
        <p:nvSpPr>
          <p:cNvPr id="6" name="文本框 5"/>
          <p:cNvSpPr txBox="1"/>
          <p:nvPr/>
        </p:nvSpPr>
        <p:spPr>
          <a:xfrm>
            <a:off x="5003800" y="3458845"/>
            <a:ext cx="4067175" cy="32429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1600" b="1">
                <a:sym typeface="+mn-ea"/>
              </a:rPr>
              <a:t>工程概况</a:t>
            </a:r>
            <a:endParaRPr lang="zh-CN" altLang="en-US" sz="1600" b="1"/>
          </a:p>
          <a:p>
            <a:r>
              <a:rPr lang="en-US" altLang="zh-CN" sz="1000">
                <a:sym typeface="+mn-ea"/>
              </a:rPr>
              <a:t>  </a:t>
            </a:r>
            <a:r>
              <a:rPr lang="zh-CN" altLang="en-US" sz="1000">
                <a:sym typeface="+mn-ea"/>
              </a:rPr>
              <a:t>绿地新里公馆三期位于西安市西咸新区彩虹路以南，经二十九路以西，经三十一路以东。项目为住宅用地，占地约</a:t>
            </a:r>
            <a:r>
              <a:rPr lang="en-US" altLang="zh-CN" sz="1000">
                <a:sym typeface="+mn-ea"/>
              </a:rPr>
              <a:t>194</a:t>
            </a:r>
            <a:r>
              <a:rPr lang="zh-CN" altLang="en-US" sz="1000">
                <a:sym typeface="+mn-ea"/>
              </a:rPr>
              <a:t>亩。</a:t>
            </a:r>
            <a:r>
              <a:rPr sz="1000" dirty="0" smtClean="0">
                <a:sym typeface="+mn-ea"/>
              </a:rPr>
              <a:t>本次</a:t>
            </a:r>
            <a:r>
              <a:rPr lang="zh-CN" sz="1000" dirty="0" smtClean="0">
                <a:sym typeface="+mn-ea"/>
              </a:rPr>
              <a:t>进行</a:t>
            </a:r>
            <a:r>
              <a:rPr sz="1000" dirty="0" smtClean="0">
                <a:sym typeface="+mn-ea"/>
              </a:rPr>
              <a:t>1#、2#、10#、11#、13#住宅楼及其正投影地下室、部分配套底商</a:t>
            </a:r>
            <a:r>
              <a:rPr lang="zh-CN" sz="1000" dirty="0" smtClean="0">
                <a:sym typeface="+mn-ea"/>
              </a:rPr>
              <a:t>规划条件核实。</a:t>
            </a:r>
            <a:endParaRPr lang="zh-CN" altLang="en-US" sz="1000"/>
          </a:p>
          <a:p>
            <a:r>
              <a:rPr lang="zh-CN" altLang="en-US" sz="1000">
                <a:sym typeface="+mn-ea"/>
              </a:rPr>
              <a:t>设计单位：上海都市建筑设计有限公司</a:t>
            </a:r>
            <a:endParaRPr lang="zh-CN" altLang="en-US" sz="1000"/>
          </a:p>
          <a:p>
            <a:r>
              <a:rPr lang="zh-CN" altLang="en-US" sz="1000"/>
              <a:t>建设单位：绿地集团西安浩坤置业有限公司</a:t>
            </a:r>
            <a:endParaRPr lang="zh-CN" altLang="en-US" sz="1000"/>
          </a:p>
          <a:p>
            <a:pPr algn="ctr"/>
            <a:endParaRPr lang="zh-CN" altLang="en-US" sz="1600" b="1"/>
          </a:p>
          <a:p>
            <a:pPr algn="ctr"/>
            <a:r>
              <a:rPr lang="zh-CN" altLang="en-US" sz="1600" b="1"/>
              <a:t>公示说明</a:t>
            </a:r>
            <a:endParaRPr lang="zh-CN" altLang="en-US" sz="1600" b="1"/>
          </a:p>
          <a:p>
            <a:pPr algn="l"/>
            <a:r>
              <a:rPr lang="en-US" altLang="zh-CN" sz="100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en-US" altLang="zh-CN" sz="10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algn="l"/>
            <a:r>
              <a:rPr lang="en-US" altLang="zh-CN" sz="100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1000">
                <a:latin typeface="宋体" panose="02010600030101010101" pitchFamily="2" charset="-122"/>
                <a:cs typeface="宋体" panose="02010600030101010101" pitchFamily="2" charset="-122"/>
              </a:rPr>
              <a:t>依据方案批复，本项目北侧大门方案效果图如图所示，为提升小区品质，对大门设计进行提升调整，在大门顶部石材上方增加</a:t>
            </a:r>
            <a:r>
              <a:rPr lang="zh-CN" altLang="en-US" sz="1000"/>
              <a:t>铝板造型，并增设楷书牌匾</a:t>
            </a:r>
            <a:r>
              <a:rPr lang="en-US" altLang="zh-CN" sz="1000"/>
              <a:t>“</a:t>
            </a:r>
            <a:r>
              <a:rPr lang="zh-CN" altLang="en-US" sz="1000"/>
              <a:t>蘭亭公馆</a:t>
            </a:r>
            <a:r>
              <a:rPr lang="en-US" altLang="zh-CN" sz="1000"/>
              <a:t>”</a:t>
            </a:r>
            <a:r>
              <a:rPr lang="zh-CN" altLang="en-US" sz="1000"/>
              <a:t>（小区名称）字样，特此说明。</a:t>
            </a:r>
            <a:endParaRPr lang="zh-CN" altLang="en-US" sz="1000"/>
          </a:p>
          <a:p>
            <a:endParaRPr lang="zh-CN" altLang="en-US" sz="1000"/>
          </a:p>
          <a:p>
            <a:endParaRPr lang="zh-CN" altLang="en-US" sz="1000"/>
          </a:p>
          <a:p>
            <a:endParaRPr lang="zh-CN" altLang="en-US" sz="1000"/>
          </a:p>
          <a:p>
            <a:r>
              <a:rPr lang="zh-CN" altLang="en-US" sz="1000"/>
              <a:t>注：本公示仅供规划管理使用</a:t>
            </a:r>
            <a:endParaRPr lang="zh-CN" altLang="en-US" sz="1000"/>
          </a:p>
        </p:txBody>
      </p:sp>
      <p:sp>
        <p:nvSpPr>
          <p:cNvPr id="11" name="文本框 10"/>
          <p:cNvSpPr txBox="1"/>
          <p:nvPr/>
        </p:nvSpPr>
        <p:spPr>
          <a:xfrm>
            <a:off x="5708015" y="6453505"/>
            <a:ext cx="3435985" cy="3517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000" b="1"/>
              <a:t>公示要求：1、公示牌应置于主要路段显眼位置；</a:t>
            </a:r>
            <a:endParaRPr lang="zh-CN" altLang="en-US" sz="1000" b="1"/>
          </a:p>
          <a:p>
            <a:r>
              <a:rPr lang="en-US" altLang="zh-CN" sz="1000" b="1"/>
              <a:t>                  </a:t>
            </a:r>
            <a:r>
              <a:rPr lang="zh-CN" altLang="en-US" sz="1000" b="1"/>
              <a:t>2、公示牌公示期间不得随意撤销、涂改。</a:t>
            </a:r>
            <a:endParaRPr lang="zh-CN" altLang="en-US" sz="1000" b="1"/>
          </a:p>
        </p:txBody>
      </p:sp>
      <p:sp>
        <p:nvSpPr>
          <p:cNvPr id="33" name="文本框 32"/>
          <p:cNvSpPr txBox="1"/>
          <p:nvPr/>
        </p:nvSpPr>
        <p:spPr>
          <a:xfrm>
            <a:off x="251460" y="6443345"/>
            <a:ext cx="4279265" cy="377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000" b="1"/>
              <a:t>咨询电话：西咸新区自然资源和规划局（沣东）工作部</a:t>
            </a:r>
            <a:r>
              <a:rPr lang="en-US" altLang="zh-CN" sz="1000" b="1"/>
              <a:t>   </a:t>
            </a:r>
            <a:r>
              <a:rPr lang="zh-CN" altLang="en-US" sz="1000" b="1"/>
              <a:t>89110704</a:t>
            </a:r>
            <a:endParaRPr lang="zh-CN" altLang="en-US" sz="1000" b="1"/>
          </a:p>
          <a:p>
            <a:r>
              <a:rPr lang="en-US" altLang="zh-CN" sz="1000" b="1"/>
              <a:t>                  </a:t>
            </a:r>
            <a:r>
              <a:rPr lang="zh-CN" altLang="en-US" sz="1000" b="1"/>
              <a:t>西咸新区政务服务（沣东）中心</a:t>
            </a:r>
            <a:r>
              <a:rPr lang="en-US" altLang="zh-CN" sz="1000" b="1"/>
              <a:t>   </a:t>
            </a:r>
            <a:r>
              <a:rPr lang="zh-CN" altLang="en-US" sz="1000" b="1"/>
              <a:t>89105539</a:t>
            </a:r>
            <a:r>
              <a:rPr lang="en-US" altLang="zh-CN" sz="1000" b="1"/>
              <a:t>  89105861</a:t>
            </a:r>
            <a:endParaRPr lang="en-US" altLang="zh-CN" sz="1000" b="1"/>
          </a:p>
        </p:txBody>
      </p:sp>
      <p:sp>
        <p:nvSpPr>
          <p:cNvPr id="7" name="文本框 6"/>
          <p:cNvSpPr txBox="1"/>
          <p:nvPr/>
        </p:nvSpPr>
        <p:spPr>
          <a:xfrm>
            <a:off x="0" y="1844675"/>
            <a:ext cx="443230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/>
              <a:t>绿地新里公馆三</a:t>
            </a:r>
            <a:endParaRPr lang="zh-CN" altLang="en-US" sz="2000" b="1"/>
          </a:p>
          <a:p>
            <a:r>
              <a:rPr lang="zh-CN" altLang="en-US" sz="2000" b="1"/>
              <a:t>期</a:t>
            </a:r>
            <a:endParaRPr lang="zh-CN" altLang="en-US" sz="2000" b="1"/>
          </a:p>
          <a:p>
            <a:r>
              <a:rPr lang="zh-CN" altLang="en-US" sz="2000" b="1"/>
              <a:t>项</a:t>
            </a:r>
            <a:endParaRPr lang="zh-CN" altLang="en-US" sz="2000" b="1"/>
          </a:p>
          <a:p>
            <a:r>
              <a:rPr lang="zh-CN" altLang="en-US" sz="2000" b="1"/>
              <a:t>目</a:t>
            </a:r>
            <a:endParaRPr lang="zh-CN" altLang="en-US" sz="2000" b="1"/>
          </a:p>
        </p:txBody>
      </p:sp>
      <p:sp>
        <p:nvSpPr>
          <p:cNvPr id="60" name="文本框 59"/>
          <p:cNvSpPr txBox="1"/>
          <p:nvPr/>
        </p:nvSpPr>
        <p:spPr>
          <a:xfrm>
            <a:off x="5003800" y="5875655"/>
            <a:ext cx="3485515" cy="2832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0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公示日期：</a:t>
            </a:r>
            <a:r>
              <a:rPr lang="en-US" altLang="zh-CN" sz="10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2023</a:t>
            </a:r>
            <a:r>
              <a:rPr lang="zh-CN" altLang="en-US" sz="10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年</a:t>
            </a:r>
            <a:r>
              <a:rPr lang="en-US" altLang="zh-CN" sz="10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9</a:t>
            </a:r>
            <a:r>
              <a:rPr lang="zh-CN" altLang="en-US" sz="10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月</a:t>
            </a:r>
            <a:r>
              <a:rPr lang="en-US" altLang="zh-CN" sz="10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19</a:t>
            </a:r>
            <a:r>
              <a:rPr lang="zh-CN" altLang="en-US" sz="10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日</a:t>
            </a:r>
            <a:r>
              <a:rPr lang="en-US" altLang="zh-CN" sz="10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-2023</a:t>
            </a:r>
            <a:r>
              <a:rPr lang="zh-CN" altLang="en-US" sz="10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年</a:t>
            </a:r>
            <a:r>
              <a:rPr lang="en-US" altLang="zh-CN" sz="10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9</a:t>
            </a:r>
            <a:r>
              <a:rPr lang="zh-CN" altLang="en-US" sz="10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月</a:t>
            </a:r>
            <a:r>
              <a:rPr lang="en-US" altLang="zh-CN" sz="10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27</a:t>
            </a:r>
            <a:r>
              <a:rPr lang="zh-CN" altLang="en-US" sz="10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日</a:t>
            </a:r>
            <a:endParaRPr lang="zh-CN" altLang="en-US" sz="1000" b="1">
              <a:solidFill>
                <a:schemeClr val="tx1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1000"/>
          </a:p>
        </p:txBody>
      </p:sp>
      <p:sp>
        <p:nvSpPr>
          <p:cNvPr id="47" name="矩形 46"/>
          <p:cNvSpPr/>
          <p:nvPr/>
        </p:nvSpPr>
        <p:spPr>
          <a:xfrm rot="8220000">
            <a:off x="-250825" y="2513965"/>
            <a:ext cx="111125" cy="76200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8" name="图片 17" descr="8dc52c3a718bb2e977cbf4a5ddec5a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" y="3378835"/>
            <a:ext cx="1999615" cy="2780030"/>
          </a:xfrm>
          <a:prstGeom prst="rect">
            <a:avLst/>
          </a:prstGeom>
        </p:spPr>
      </p:pic>
      <p:pic>
        <p:nvPicPr>
          <p:cNvPr id="19" name="图片 18" descr="60ae1fe862bf7fde7cd8ffaedf7999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0" y="548640"/>
            <a:ext cx="4327525" cy="2642235"/>
          </a:xfrm>
          <a:prstGeom prst="rect">
            <a:avLst/>
          </a:prstGeom>
        </p:spPr>
      </p:pic>
      <p:pic>
        <p:nvPicPr>
          <p:cNvPr id="48" name="图片 47" descr="a43a673b80363610d342423d05272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6060" y="3375660"/>
            <a:ext cx="2098675" cy="2798445"/>
          </a:xfrm>
          <a:prstGeom prst="rect">
            <a:avLst/>
          </a:prstGeom>
        </p:spPr>
      </p:pic>
      <p:pic>
        <p:nvPicPr>
          <p:cNvPr id="51" name="图片 50" descr="8dc52c3a718bb2e977cbf4a5ddec5a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0465" y="548640"/>
            <a:ext cx="3900805" cy="2641600"/>
          </a:xfrm>
          <a:prstGeom prst="rect">
            <a:avLst/>
          </a:prstGeom>
        </p:spPr>
      </p:pic>
      <p:sp>
        <p:nvSpPr>
          <p:cNvPr id="73" name="文本框 72"/>
          <p:cNvSpPr txBox="1"/>
          <p:nvPr/>
        </p:nvSpPr>
        <p:spPr>
          <a:xfrm>
            <a:off x="2126615" y="3190240"/>
            <a:ext cx="211963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 b="1"/>
              <a:t>原方案效果图</a:t>
            </a:r>
            <a:endParaRPr lang="zh-CN" altLang="en-US" sz="1000" b="1"/>
          </a:p>
        </p:txBody>
      </p:sp>
      <p:sp>
        <p:nvSpPr>
          <p:cNvPr id="75" name="文本框 74"/>
          <p:cNvSpPr txBox="1"/>
          <p:nvPr/>
        </p:nvSpPr>
        <p:spPr>
          <a:xfrm>
            <a:off x="6516370" y="3202305"/>
            <a:ext cx="211963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 b="1"/>
              <a:t>提升后实景图</a:t>
            </a:r>
            <a:endParaRPr lang="zh-CN" altLang="en-US" sz="1000" b="1"/>
          </a:p>
        </p:txBody>
      </p:sp>
      <p:sp>
        <p:nvSpPr>
          <p:cNvPr id="77" name="文本框 76"/>
          <p:cNvSpPr txBox="1"/>
          <p:nvPr/>
        </p:nvSpPr>
        <p:spPr>
          <a:xfrm>
            <a:off x="3060065" y="6198870"/>
            <a:ext cx="211963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 b="1"/>
              <a:t>提升后夜间实景图</a:t>
            </a:r>
            <a:endParaRPr lang="zh-CN" altLang="en-US" sz="1000" b="1"/>
          </a:p>
        </p:txBody>
      </p:sp>
      <p:sp>
        <p:nvSpPr>
          <p:cNvPr id="79" name="文本框 78"/>
          <p:cNvSpPr txBox="1"/>
          <p:nvPr/>
        </p:nvSpPr>
        <p:spPr>
          <a:xfrm>
            <a:off x="611505" y="6178550"/>
            <a:ext cx="211963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000" b="1"/>
              <a:t>      </a:t>
            </a:r>
            <a:r>
              <a:rPr lang="zh-CN" altLang="en-US" sz="1000" b="1"/>
              <a:t>提升后日间实景图</a:t>
            </a:r>
            <a:endParaRPr lang="zh-CN" altLang="en-US" sz="1000" b="1"/>
          </a:p>
        </p:txBody>
      </p:sp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MH" val="20151210172630"/>
  <p:tag name="MH_LIBRARY" val="GRAPHIC"/>
  <p:tag name="MH_ORDER" val="Chevron 47"/>
</p:tagLst>
</file>

<file path=ppt/tags/tag10.xml><?xml version="1.0" encoding="utf-8"?>
<p:tagLst xmlns:p="http://schemas.openxmlformats.org/presentationml/2006/main">
  <p:tag name="KSO_WM_BEAUTIFY_FLAG" val="#wm#"/>
  <p:tag name="KSO_WM_TEMPLATE_CATEGORY" val="custom"/>
  <p:tag name="KSO_WM_TEMPLATE_INDEX" val="260"/>
  <p:tag name="KSO_WM_SPECIAL_SOURCE" val="bdnull"/>
</p:tagLst>
</file>

<file path=ppt/tags/tag11.xml><?xml version="1.0" encoding="utf-8"?>
<p:tagLst xmlns:p="http://schemas.openxmlformats.org/presentationml/2006/main">
  <p:tag name="COMMONDATA" val="eyJoZGlkIjoiN2E2ZGQ5YmU3ZTZlYzMzNjBhYWI1YTY1YTc5YzFhZGEifQ=="/>
  <p:tag name="KSO_WPP_MARK_KEY" val="acc68c3d-c6bb-4cb7-9a87-c5ff8f9bff2c"/>
</p:tagLst>
</file>

<file path=ppt/tags/tag2.xml><?xml version="1.0" encoding="utf-8"?>
<p:tagLst xmlns:p="http://schemas.openxmlformats.org/presentationml/2006/main">
  <p:tag name="MH" val="20151210174046"/>
  <p:tag name="MH_LIBRARY" val="GRAPHIC"/>
  <p:tag name="MH_ORDER" val="Oval 2"/>
</p:tagLst>
</file>

<file path=ppt/tags/tag3.xml><?xml version="1.0" encoding="utf-8"?>
<p:tagLst xmlns:p="http://schemas.openxmlformats.org/presentationml/2006/main">
  <p:tag name="MH" val="20151210174046"/>
  <p:tag name="MH_LIBRARY" val="GRAPHIC"/>
  <p:tag name="MH_ORDER" val="Oval 4"/>
</p:tagLst>
</file>

<file path=ppt/tags/tag4.xml><?xml version="1.0" encoding="utf-8"?>
<p:tagLst xmlns:p="http://schemas.openxmlformats.org/presentationml/2006/main">
  <p:tag name="MH" val="20151210174046"/>
  <p:tag name="MH_LIBRARY" val="GRAPHIC"/>
  <p:tag name="MH_ORDER" val="Oval 5"/>
</p:tagLst>
</file>

<file path=ppt/tags/tag5.xml><?xml version="1.0" encoding="utf-8"?>
<p:tagLst xmlns:p="http://schemas.openxmlformats.org/presentationml/2006/main">
  <p:tag name="MH" val="20151210174046"/>
  <p:tag name="MH_LIBRARY" val="GRAPHIC"/>
  <p:tag name="MH_ORDER" val="Oval 6"/>
</p:tagLst>
</file>

<file path=ppt/tags/tag6.xml><?xml version="1.0" encoding="utf-8"?>
<p:tagLst xmlns:p="http://schemas.openxmlformats.org/presentationml/2006/main">
  <p:tag name="MH" val="20151210174046"/>
  <p:tag name="MH_LIBRARY" val="GRAPHIC"/>
  <p:tag name="MH_ORDER" val="Oval 7"/>
</p:tagLst>
</file>

<file path=ppt/tags/tag7.xml><?xml version="1.0" encoding="utf-8"?>
<p:tagLst xmlns:p="http://schemas.openxmlformats.org/presentationml/2006/main">
  <p:tag name="MH" val="20151210174046"/>
  <p:tag name="MH_LIBRARY" val="GRAPHIC"/>
  <p:tag name="MH_ORDER" val="Oval 3"/>
</p:tagLst>
</file>

<file path=ppt/tags/tag8.xml><?xml version="1.0" encoding="utf-8"?>
<p:tagLst xmlns:p="http://schemas.openxmlformats.org/presentationml/2006/main">
  <p:tag name="KSO_WM_TAG_VERSION" val="1.0"/>
  <p:tag name="KSO_WM_TEMPLATE_CATEGORY" val="custom"/>
  <p:tag name="KSO_WM_TEMPLATE_INDEX" val="260"/>
</p:tagLst>
</file>

<file path=ppt/tags/tag9.xml><?xml version="1.0" encoding="utf-8"?>
<p:tagLst xmlns:p="http://schemas.openxmlformats.org/presentationml/2006/main">
  <p:tag name="KSO_WM_TAG_VERSION" val="1.0"/>
  <p:tag name="KSO_WM_TEMPLATE_CATEGORY" val="custom"/>
  <p:tag name="KSO_WM_TEMPLATE_INDEX" val="260"/>
</p:tagLst>
</file>

<file path=ppt/theme/theme1.xml><?xml version="1.0" encoding="utf-8"?>
<a:theme xmlns:a="http://schemas.openxmlformats.org/drawingml/2006/main" name="2_Office 主题">
  <a:themeElements>
    <a:clrScheme name="自定义 22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BC032"/>
      </a:accent1>
      <a:accent2>
        <a:srgbClr val="FFC000"/>
      </a:accent2>
      <a:accent3>
        <a:srgbClr val="00B0F0"/>
      </a:accent3>
      <a:accent4>
        <a:srgbClr val="CDA599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64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483</Words>
  <Application>WPS 演示</Application>
  <PresentationFormat>全屏显示(4:3)</PresentationFormat>
  <Paragraphs>37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宋体</vt:lpstr>
      <vt:lpstr>Wingdings</vt:lpstr>
      <vt:lpstr>黑体</vt:lpstr>
      <vt:lpstr>微软雅黑</vt:lpstr>
      <vt:lpstr>Arial Unicode MS</vt:lpstr>
      <vt:lpstr>Calibri</vt:lpstr>
      <vt:lpstr>2_Office 主题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审批联席会 （议题）</dc:title>
  <dc:creator>娃娃呱</dc:creator>
  <cp:lastModifiedBy>胡峰</cp:lastModifiedBy>
  <cp:revision>297</cp:revision>
  <dcterms:created xsi:type="dcterms:W3CDTF">2018-10-30T01:26:00Z</dcterms:created>
  <dcterms:modified xsi:type="dcterms:W3CDTF">2023-09-19T09:52:22Z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2052-12.1.0.15673</vt:lpwstr>
  </property>
  <property fmtid="{D5CDD505-2E9C-101B-9397-08002B2CF9AE}" pid="3" name="KSORubyTemplateID">
    <vt:lpwstr>2</vt:lpwstr>
  </property>
  <property fmtid="{D5CDD505-2E9C-101B-9397-08002B2CF9AE}" pid="4" name="ICV">
    <vt:lpwstr>713AB6E801164473A3EFEA28EE2CAC5E_13</vt:lpwstr>
  </property>
</Properties>
</file>