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3"/>
  </p:sldIdLst>
  <p:sldSz cx="9144000" cy="6858000" type="screen4x3"/>
  <p:notesSz cx="10233025" cy="1466215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7"/>
    <p:restoredTop sz="94651"/>
  </p:normalViewPr>
  <p:slideViewPr>
    <p:cSldViewPr showGuides="1">
      <p:cViewPr varScale="1">
        <p:scale>
          <a:sx n="83" d="100"/>
          <a:sy n="83" d="100"/>
        </p:scale>
        <p:origin x="1032" y="58"/>
      </p:cViewPr>
      <p:guideLst>
        <p:guide orient="horz" pos="2178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7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311" cy="7356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796346" y="0"/>
            <a:ext cx="4434311" cy="7356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17868" y="1832769"/>
            <a:ext cx="8797290" cy="494847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023303" y="7056160"/>
            <a:ext cx="8186420" cy="57732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3926498"/>
            <a:ext cx="4434311" cy="7356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796346" y="13926498"/>
            <a:ext cx="4434311" cy="7356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817688" y="1833563"/>
            <a:ext cx="6597650" cy="4948237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3" Type="http://schemas.openxmlformats.org/officeDocument/2006/relationships/tags" Target="../tags/tag2.xml"/><Relationship Id="rId21" Type="http://schemas.openxmlformats.org/officeDocument/2006/relationships/notesSlide" Target="../notesSlides/notesSlide1.xml"/><Relationship Id="rId20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9" Type="http://schemas.openxmlformats.org/officeDocument/2006/relationships/tags" Target="../tags/tag16.xml"/><Relationship Id="rId18" Type="http://schemas.openxmlformats.org/officeDocument/2006/relationships/tags" Target="../tags/tag15.xml"/><Relationship Id="rId17" Type="http://schemas.openxmlformats.org/officeDocument/2006/relationships/tags" Target="../tags/tag14.xml"/><Relationship Id="rId16" Type="http://schemas.openxmlformats.org/officeDocument/2006/relationships/tags" Target="../tags/tag13.xml"/><Relationship Id="rId15" Type="http://schemas.openxmlformats.org/officeDocument/2006/relationships/tags" Target="../tags/tag12.xml"/><Relationship Id="rId14" Type="http://schemas.openxmlformats.org/officeDocument/2006/relationships/tags" Target="../tags/tag11.xml"/><Relationship Id="rId13" Type="http://schemas.openxmlformats.org/officeDocument/2006/relationships/tags" Target="../tags/tag10.xml"/><Relationship Id="rId12" Type="http://schemas.openxmlformats.org/officeDocument/2006/relationships/tags" Target="../tags/tag9.xml"/><Relationship Id="rId11" Type="http://schemas.openxmlformats.org/officeDocument/2006/relationships/tags" Target="../tags/tag8.xml"/><Relationship Id="rId10" Type="http://schemas.openxmlformats.org/officeDocument/2006/relationships/tags" Target="../tags/tag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114925" y="3428365"/>
            <a:ext cx="2027555" cy="1933575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197475" y="654685"/>
            <a:ext cx="1868805" cy="252031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9512" y="116632"/>
            <a:ext cx="8856984" cy="432048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西咸新区建设工程规划变更公示牌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705" y="548640"/>
            <a:ext cx="400050" cy="6192520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81610" y="2045335"/>
            <a:ext cx="396240" cy="1935480"/>
          </a:xfrm>
          <a:prstGeom prst="rect">
            <a:avLst/>
          </a:prstGeom>
          <a:noFill/>
        </p:spPr>
        <p:txBody>
          <a:bodyPr vert="eaVert" wrap="none" rtlCol="0">
            <a:noAutofit/>
          </a:bodyPr>
          <a:lstStyle/>
          <a:p>
            <a:r>
              <a:rPr 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沣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东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智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谷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一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期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项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目</a:t>
            </a:r>
            <a:endParaRPr 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16431" y="3738016"/>
            <a:ext cx="1991039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项目位于沣东新城征和四路以北，征和五路以南，太安路以东，太宁路以西。</a:t>
            </a:r>
            <a:endParaRPr lang="en-US" altLang="zh-CN" sz="8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项目总占地面积：</a:t>
            </a:r>
            <a:r>
              <a:rPr lang="en-US" altLang="zh-CN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95.788</a:t>
            </a: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亩，</a:t>
            </a:r>
            <a:r>
              <a:rPr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规划总建筑面积为100759.57㎡，其中地上建筑面积79589.31㎡，地下建筑面积21170.26㎡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6308" y="4892032"/>
            <a:ext cx="1952873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设计单位：深圳市新城市规划建筑设计股份有限公司</a:t>
            </a:r>
            <a:endParaRPr lang="zh-CN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建设单位：西安康腾置业有限公司</a:t>
            </a:r>
            <a:endParaRPr lang="zh-CN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公示日期：</a:t>
            </a:r>
            <a:r>
              <a:rPr lang="en-US" altLang="zh-CN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2023</a:t>
            </a: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年</a:t>
            </a:r>
            <a:r>
              <a:rPr lang="en-US" altLang="zh-CN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</a:t>
            </a: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月</a:t>
            </a:r>
            <a:r>
              <a:rPr lang="en-US" altLang="zh-CN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11</a:t>
            </a: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日</a:t>
            </a:r>
            <a:r>
              <a:rPr lang="en-US" altLang="zh-CN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-2023</a:t>
            </a: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年</a:t>
            </a:r>
            <a:r>
              <a:rPr lang="en-US" altLang="zh-CN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</a:t>
            </a: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月</a:t>
            </a:r>
            <a:r>
              <a:rPr lang="en-US" altLang="zh-CN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19</a:t>
            </a:r>
            <a:r>
              <a:rPr lang="zh-CN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日</a:t>
            </a:r>
            <a:endParaRPr lang="zh-CN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2921" y="5980537"/>
            <a:ext cx="1890261" cy="719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西咸新区自然资源和规划局（沣东）工作部</a:t>
            </a:r>
            <a:endParaRPr lang="en-US" altLang="zh-CN" sz="7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监督电话：</a:t>
            </a:r>
            <a:r>
              <a:rPr lang="en-US" altLang="zh-CN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89110704</a:t>
            </a:r>
            <a:endParaRPr lang="en-US" altLang="zh-CN" sz="7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西咸新区政务服务（沣东）中心</a:t>
            </a:r>
            <a:endParaRPr lang="en-US" altLang="zh-CN" sz="7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监督电话：</a:t>
            </a:r>
            <a:r>
              <a:rPr lang="en-US" altLang="zh-CN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89105539</a:t>
            </a:r>
            <a:endParaRPr lang="zh-CN" altLang="en-US" sz="7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7125671" y="5877272"/>
            <a:ext cx="1872629" cy="826712"/>
            <a:chOff x="7052205" y="5877272"/>
            <a:chExt cx="1872629" cy="826712"/>
          </a:xfrm>
        </p:grpSpPr>
        <p:sp>
          <p:nvSpPr>
            <p:cNvPr id="12" name="TextBox 11"/>
            <p:cNvSpPr txBox="1"/>
            <p:nvPr/>
          </p:nvSpPr>
          <p:spPr>
            <a:xfrm>
              <a:off x="7069126" y="5877272"/>
              <a:ext cx="13516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注：本公示仅供规划管理使用</a:t>
              </a:r>
              <a:endParaRPr lang="zh-CN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52205" y="6126903"/>
              <a:ext cx="1872629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公示要求：</a:t>
              </a:r>
              <a:endParaRPr lang="en-US" altLang="zh-CN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1</a:t>
              </a:r>
              <a:r>
                <a:rPr lang="zh-CN" alt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、公示牌应置于主要路段显眼位置；</a:t>
              </a:r>
              <a:endParaRPr lang="en-US" altLang="zh-CN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2</a:t>
              </a:r>
              <a:r>
                <a:rPr lang="zh-CN" altLang="en-US" sz="7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、公示牌公示期间不得随意撤销、涂改。</a:t>
              </a:r>
              <a:endParaRPr lang="zh-CN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736214" y="352172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项目概况</a:t>
            </a:r>
            <a:endParaRPr lang="zh-CN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79615" y="902970"/>
            <a:ext cx="2016125" cy="2438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出入口调整：</a:t>
            </a:r>
            <a:endParaRPr lang="en-US" altLang="zh-CN" sz="800" b="1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br>
              <a:rPr lang="zh-CN" altLang="en-US"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</a:br>
            <a:r>
              <a:rPr lang="zh-CN" altLang="en-US"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</a:t>
            </a:r>
            <a:r>
              <a:rPr lang="en-US" altLang="zh-CN"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lang="zh-CN" altLang="en-US"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）南侧商业新增</a:t>
            </a:r>
            <a:r>
              <a:rPr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出入口 宽度为 9 米，由 7 米双向车行通道及 2 米人行通道组成。与太安路/征和四路叉口间距 71 米（满足建设项目车行出入口与周边主干路交叉口间距大于 70 米的要求），且周边无公交港湾设施等，因此本出入口设计满足规范要求。</a:t>
            </a:r>
            <a:endParaRPr lang="zh-CN" altLang="en-US" sz="800" b="1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br>
              <a:rPr lang="zh-CN" altLang="en-US"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</a:br>
            <a:r>
              <a:rPr lang="zh-CN" altLang="en-US"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</a:t>
            </a:r>
            <a:r>
              <a:rPr lang="en-US" altLang="zh-CN"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r>
              <a:rPr lang="zh-CN" altLang="en-US" sz="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）增设幼儿园混行出入口，宽度为 9 米，由 7 米双向车行通道及 2 米人行通道组成。与太宁路/征和四路叉口间距 73.5 米（满足建设项目车行出入口与周边主干路交叉口间距大于 70 米的要求），与车库出入口 3 间距 52 米，且周边无公交港湾设施等，因此本出入口设计满足规范要求。</a:t>
            </a:r>
            <a:endParaRPr lang="zh-CN" altLang="en-US" sz="800" b="1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lang="en-US" altLang="zh-CN" sz="7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lang="en-US" altLang="zh-CN" sz="7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04914" y="3169323"/>
            <a:ext cx="199103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7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endParaRPr lang="en-US" altLang="zh-CN" sz="7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40161" y="620315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公示说明：</a:t>
            </a:r>
            <a:endParaRPr lang="zh-CN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37235" y="619125"/>
            <a:ext cx="6389370" cy="54375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3" name="图片 22" descr="9819a98a01815b3fcf5ecbb888a2e7f"/>
          <p:cNvPicPr>
            <a:picLocks noChangeAspect="1"/>
          </p:cNvPicPr>
          <p:nvPr/>
        </p:nvPicPr>
        <p:blipFill>
          <a:blip r:embed="rId5"/>
          <a:srcRect l="20006" t="6688" r="30373" b="23671"/>
          <a:stretch>
            <a:fillRect/>
          </a:stretch>
        </p:blipFill>
        <p:spPr>
          <a:xfrm>
            <a:off x="789305" y="650875"/>
            <a:ext cx="4394835" cy="4362450"/>
          </a:xfrm>
          <a:prstGeom prst="rect">
            <a:avLst/>
          </a:prstGeom>
        </p:spPr>
      </p:pic>
      <p:sp>
        <p:nvSpPr>
          <p:cNvPr id="47" name="文本框 46"/>
          <p:cNvSpPr txBox="1"/>
          <p:nvPr>
            <p:custDataLst>
              <p:tags r:id="rId6"/>
            </p:custDataLst>
          </p:nvPr>
        </p:nvSpPr>
        <p:spPr>
          <a:xfrm>
            <a:off x="5958205" y="3228975"/>
            <a:ext cx="439420" cy="2012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000"/>
              <a:t>（</a:t>
            </a:r>
            <a:r>
              <a:rPr lang="en-US" altLang="zh-CN" sz="1000"/>
              <a:t>1</a:t>
            </a:r>
            <a:r>
              <a:rPr lang="zh-CN" altLang="en-US" sz="1000"/>
              <a:t>）</a:t>
            </a:r>
            <a:endParaRPr lang="zh-CN" altLang="en-US" sz="1000"/>
          </a:p>
        </p:txBody>
      </p:sp>
      <p:sp>
        <p:nvSpPr>
          <p:cNvPr id="21" name="文本框 20"/>
          <p:cNvSpPr txBox="1"/>
          <p:nvPr>
            <p:custDataLst>
              <p:tags r:id="rId7"/>
            </p:custDataLst>
          </p:nvPr>
        </p:nvSpPr>
        <p:spPr>
          <a:xfrm>
            <a:off x="5349240" y="5691505"/>
            <a:ext cx="1587500" cy="5397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900"/>
              <a:t>新增出入口尺寸示意</a:t>
            </a:r>
            <a:endParaRPr lang="zh-CN" altLang="en-US" sz="900"/>
          </a:p>
        </p:txBody>
      </p:sp>
      <p:sp>
        <p:nvSpPr>
          <p:cNvPr id="22" name="文本框 21"/>
          <p:cNvSpPr txBox="1"/>
          <p:nvPr>
            <p:custDataLst>
              <p:tags r:id="rId8"/>
            </p:custDataLst>
          </p:nvPr>
        </p:nvSpPr>
        <p:spPr>
          <a:xfrm>
            <a:off x="5933440" y="5418455"/>
            <a:ext cx="439420" cy="2012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000"/>
              <a:t>（</a:t>
            </a:r>
            <a:r>
              <a:rPr lang="en-US" altLang="zh-CN" sz="1000"/>
              <a:t>2</a:t>
            </a:r>
            <a:r>
              <a:rPr lang="zh-CN" altLang="en-US" sz="1000"/>
              <a:t>）</a:t>
            </a:r>
            <a:endParaRPr lang="zh-CN" altLang="en-US" sz="1000"/>
          </a:p>
        </p:txBody>
      </p:sp>
      <p:sp>
        <p:nvSpPr>
          <p:cNvPr id="2" name="矩形 1"/>
          <p:cNvSpPr/>
          <p:nvPr/>
        </p:nvSpPr>
        <p:spPr>
          <a:xfrm>
            <a:off x="2339975" y="2060575"/>
            <a:ext cx="76200" cy="2178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>
            <p:custDataLst>
              <p:tags r:id="rId9"/>
            </p:custDataLst>
          </p:nvPr>
        </p:nvSpPr>
        <p:spPr>
          <a:xfrm>
            <a:off x="2703830" y="4004945"/>
            <a:ext cx="76200" cy="19939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123950" y="2924810"/>
            <a:ext cx="281305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矩形 24"/>
          <p:cNvSpPr/>
          <p:nvPr>
            <p:custDataLst>
              <p:tags r:id="rId10"/>
            </p:custDataLst>
          </p:nvPr>
        </p:nvSpPr>
        <p:spPr>
          <a:xfrm>
            <a:off x="3847465" y="2924810"/>
            <a:ext cx="220345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924050" y="4004945"/>
            <a:ext cx="75565" cy="215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888105" y="3446145"/>
            <a:ext cx="216535" cy="755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1" name="直接箭头连接符 30"/>
          <p:cNvCxnSpPr>
            <a:endCxn id="26" idx="1"/>
          </p:cNvCxnSpPr>
          <p:nvPr/>
        </p:nvCxnSpPr>
        <p:spPr>
          <a:xfrm flipV="1">
            <a:off x="1270000" y="4112895"/>
            <a:ext cx="654050" cy="7620"/>
          </a:xfrm>
          <a:prstGeom prst="straightConnector1">
            <a:avLst/>
          </a:prstGeom>
          <a:ln w="6350" cap="rnd" cmpd="sng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1338580" y="3933190"/>
            <a:ext cx="443230" cy="1619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800">
                <a:solidFill>
                  <a:srgbClr val="FF0000"/>
                </a:solidFill>
              </a:rPr>
              <a:t>71m</a:t>
            </a:r>
            <a:endParaRPr lang="en-US" altLang="zh-CN" sz="800">
              <a:solidFill>
                <a:srgbClr val="FF0000"/>
              </a:solidFill>
            </a:endParaRPr>
          </a:p>
        </p:txBody>
      </p:sp>
      <p:cxnSp>
        <p:nvCxnSpPr>
          <p:cNvPr id="33" name="直接箭头连接符 32"/>
          <p:cNvCxnSpPr/>
          <p:nvPr>
            <p:custDataLst>
              <p:tags r:id="rId11"/>
            </p:custDataLst>
          </p:nvPr>
        </p:nvCxnSpPr>
        <p:spPr>
          <a:xfrm>
            <a:off x="3996055" y="3500755"/>
            <a:ext cx="635" cy="662940"/>
          </a:xfrm>
          <a:prstGeom prst="straightConnector1">
            <a:avLst/>
          </a:prstGeom>
          <a:ln w="6350" cap="rnd" cmpd="sng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endCxn id="28" idx="0"/>
          </p:cNvCxnSpPr>
          <p:nvPr>
            <p:custDataLst>
              <p:tags r:id="rId12"/>
            </p:custDataLst>
          </p:nvPr>
        </p:nvCxnSpPr>
        <p:spPr>
          <a:xfrm>
            <a:off x="3996055" y="2997200"/>
            <a:ext cx="635" cy="448945"/>
          </a:xfrm>
          <a:prstGeom prst="straightConnector1">
            <a:avLst/>
          </a:prstGeom>
          <a:ln w="6350" cap="rnd" cmpd="sng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>
            <p:custDataLst>
              <p:tags r:id="rId13"/>
            </p:custDataLst>
          </p:nvPr>
        </p:nvSpPr>
        <p:spPr>
          <a:xfrm>
            <a:off x="3923665" y="3644900"/>
            <a:ext cx="471170" cy="2228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800">
                <a:solidFill>
                  <a:srgbClr val="FF0000"/>
                </a:solidFill>
              </a:rPr>
              <a:t>73.5m</a:t>
            </a:r>
            <a:endParaRPr lang="en-US" altLang="zh-CN" sz="800">
              <a:solidFill>
                <a:srgbClr val="FF0000"/>
              </a:solidFill>
            </a:endParaRPr>
          </a:p>
        </p:txBody>
      </p:sp>
      <p:sp>
        <p:nvSpPr>
          <p:cNvPr id="36" name="文本框 35"/>
          <p:cNvSpPr txBox="1"/>
          <p:nvPr>
            <p:custDataLst>
              <p:tags r:id="rId14"/>
            </p:custDataLst>
          </p:nvPr>
        </p:nvSpPr>
        <p:spPr>
          <a:xfrm>
            <a:off x="3923665" y="3091180"/>
            <a:ext cx="471170" cy="2228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800">
                <a:solidFill>
                  <a:srgbClr val="FF0000"/>
                </a:solidFill>
              </a:rPr>
              <a:t>52m</a:t>
            </a:r>
            <a:endParaRPr lang="en-US" altLang="zh-CN" sz="800">
              <a:solidFill>
                <a:srgbClr val="FF0000"/>
              </a:solidFill>
            </a:endParaRPr>
          </a:p>
        </p:txBody>
      </p:sp>
      <p:sp>
        <p:nvSpPr>
          <p:cNvPr id="37" name="矩形 36"/>
          <p:cNvSpPr/>
          <p:nvPr>
            <p:custDataLst>
              <p:tags r:id="rId15"/>
            </p:custDataLst>
          </p:nvPr>
        </p:nvSpPr>
        <p:spPr>
          <a:xfrm>
            <a:off x="899160" y="5332730"/>
            <a:ext cx="315595" cy="1143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1186815" y="5297170"/>
            <a:ext cx="1217295" cy="2197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900"/>
              <a:t>已审批出入口</a:t>
            </a:r>
            <a:endParaRPr lang="zh-CN" altLang="en-US" sz="900"/>
          </a:p>
        </p:txBody>
      </p:sp>
      <p:sp>
        <p:nvSpPr>
          <p:cNvPr id="48" name="矩形 47"/>
          <p:cNvSpPr/>
          <p:nvPr>
            <p:custDataLst>
              <p:tags r:id="rId16"/>
            </p:custDataLst>
          </p:nvPr>
        </p:nvSpPr>
        <p:spPr>
          <a:xfrm>
            <a:off x="2173605" y="5334000"/>
            <a:ext cx="309880" cy="1130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>
            <p:custDataLst>
              <p:tags r:id="rId17"/>
            </p:custDataLst>
          </p:nvPr>
        </p:nvSpPr>
        <p:spPr>
          <a:xfrm>
            <a:off x="2483485" y="5297170"/>
            <a:ext cx="1217295" cy="2197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900"/>
              <a:t>新增出入口</a:t>
            </a:r>
            <a:endParaRPr lang="zh-CN" altLang="en-US" sz="900"/>
          </a:p>
        </p:txBody>
      </p:sp>
      <p:sp>
        <p:nvSpPr>
          <p:cNvPr id="50" name="文本框 49"/>
          <p:cNvSpPr txBox="1"/>
          <p:nvPr>
            <p:custDataLst>
              <p:tags r:id="rId18"/>
            </p:custDataLst>
          </p:nvPr>
        </p:nvSpPr>
        <p:spPr>
          <a:xfrm>
            <a:off x="1547495" y="4220845"/>
            <a:ext cx="439420" cy="2012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000"/>
              <a:t>（</a:t>
            </a:r>
            <a:r>
              <a:rPr lang="en-US" altLang="zh-CN" sz="1000"/>
              <a:t>1</a:t>
            </a:r>
            <a:r>
              <a:rPr lang="zh-CN" altLang="en-US" sz="1000"/>
              <a:t>）</a:t>
            </a:r>
            <a:endParaRPr lang="zh-CN" altLang="en-US" sz="1000"/>
          </a:p>
        </p:txBody>
      </p:sp>
      <p:sp>
        <p:nvSpPr>
          <p:cNvPr id="51" name="文本框 50"/>
          <p:cNvSpPr txBox="1"/>
          <p:nvPr>
            <p:custDataLst>
              <p:tags r:id="rId19"/>
            </p:custDataLst>
          </p:nvPr>
        </p:nvSpPr>
        <p:spPr>
          <a:xfrm>
            <a:off x="3996690" y="3357245"/>
            <a:ext cx="439420" cy="2012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000"/>
              <a:t>（</a:t>
            </a:r>
            <a:r>
              <a:rPr lang="en-US" altLang="zh-CN" sz="1000"/>
              <a:t>2</a:t>
            </a:r>
            <a:r>
              <a:rPr lang="zh-CN" altLang="en-US" sz="1000"/>
              <a:t>）</a:t>
            </a:r>
            <a:endParaRPr lang="zh-CN" altLang="en-US" sz="10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PP_MARK_KEY" val="8f3a518d-4aa1-4d4a-a347-ee6e89fc46eb"/>
  <p:tag name="COMMONDATA" val="eyJoZGlkIjoiZGUzNzg3YWVhZDU1ZjMwMDQzNGYwYTEzMDNhMmNkZDM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WPS 演示</Application>
  <PresentationFormat>全屏显示(4:3)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华文细黑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乔凯</dc:creator>
  <cp:lastModifiedBy>WPS_459515958</cp:lastModifiedBy>
  <cp:revision>130</cp:revision>
  <dcterms:created xsi:type="dcterms:W3CDTF">2022-11-07T05:28:00Z</dcterms:created>
  <dcterms:modified xsi:type="dcterms:W3CDTF">2023-10-11T08:26:16Z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148B8A22553F48F58807ED8D026116DD_13</vt:lpwstr>
  </property>
  <property fmtid="{D5CDD505-2E9C-101B-9397-08002B2CF9AE}" pid="3" name="KSOProductBuildVer">
    <vt:lpwstr>2052-11.1.0.14309</vt:lpwstr>
  </property>
</Properties>
</file>