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1559" r:id="rId3"/>
    <p:sldId id="1560" r:id="rId5"/>
  </p:sldIdLst>
  <p:sldSz cx="9144000" cy="6858000" type="screen4x3"/>
  <p:notesSz cx="6858000" cy="9144000"/>
  <p:custDataLst>
    <p:tags r:id="rId1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5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" lastIdx="1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90" autoAdjust="0"/>
    <p:restoredTop sz="94714" autoAdjust="0"/>
  </p:normalViewPr>
  <p:slideViewPr>
    <p:cSldViewPr showGuides="1">
      <p:cViewPr>
        <p:scale>
          <a:sx n="75" d="100"/>
          <a:sy n="75" d="100"/>
        </p:scale>
        <p:origin x="-1613" y="-235"/>
      </p:cViewPr>
      <p:guideLst>
        <p:guide orient="horz" pos="2295"/>
        <p:guide pos="29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ommentAuthors" Target="commentAuthors.xml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3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5BEBA2DC-9576-490C-A2ED-F575CF99924C}" type="datetimeFigureOut">
              <a:rPr lang="zh-CN" altLang="en-US"/>
            </a:fld>
            <a:endParaRPr lang="zh-CN" altLang="en-US"/>
          </a:p>
        </p:txBody>
      </p:sp>
      <p:sp>
        <p:nvSpPr>
          <p:cNvPr id="12292" name="幻灯片图像占位符 3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</p:spPr>
      </p:sp>
      <p:sp>
        <p:nvSpPr>
          <p:cNvPr id="1229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750E3713-EE6E-4285-A9D4-24186269936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15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椭圆 16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椭圆 17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椭圆 18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28637" y="792518"/>
            <a:ext cx="6146483" cy="2384973"/>
          </a:xfrm>
        </p:spPr>
        <p:txBody>
          <a:bodyPr anchor="b"/>
          <a:lstStyle>
            <a:lvl1pPr algn="l">
              <a:defRPr sz="45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28637" y="3227878"/>
            <a:ext cx="6146483" cy="78622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1A44-EC5F-4B90-AAB1-081209B3A54C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15B84-F1FD-49EF-B7C3-89338194AED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29068"/>
            <a:ext cx="7886700" cy="557509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57A-D5AA-4C6E-9C4A-01AE6690E6F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C6AA-9716-4B71-8F46-5229D28BA4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7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椭圆 8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椭圆 9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8" name="椭圆 10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1591" y="1588771"/>
            <a:ext cx="7223760" cy="467868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0DB7C-E4BD-4B8A-A8E4-D7F96574E5B7}" type="datetimeFigureOut">
              <a:rPr lang="zh-CN" altLang="en-US"/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AB1B2-2F82-45C4-A86D-45C57D2ECC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燕尾形 7"/>
          <p:cNvSpPr/>
          <p:nvPr>
            <p:custDataLst>
              <p:tags r:id="rId2"/>
            </p:custDataLst>
          </p:nvPr>
        </p:nvSpPr>
        <p:spPr>
          <a:xfrm>
            <a:off x="965200" y="1631950"/>
            <a:ext cx="684213" cy="6858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7773" y="2967547"/>
            <a:ext cx="6495370" cy="1601561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77773" y="1224530"/>
            <a:ext cx="6495370" cy="1500187"/>
          </a:xfr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B5DF9-97F6-43F0-9091-FC453DCDE86B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1A3F2-676A-48C8-94DC-5B5C6BEAF68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65860" y="1494141"/>
            <a:ext cx="7349490" cy="23276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65860" y="4085859"/>
            <a:ext cx="7349490" cy="23276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D3BB-B11C-42FE-9306-71F1DB68511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FE3D9-39E8-4F81-A81A-86E1F4FF05D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15404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139313"/>
            <a:ext cx="3868340" cy="413575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315404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139313"/>
            <a:ext cx="3887391" cy="4135756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3CDC8-6E9B-4771-8B0E-5FB2DB33A72C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21DE-0495-40DD-AECF-B9C07ADE06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16"/>
          <p:cNvSpPr/>
          <p:nvPr>
            <p:custDataLst>
              <p:tags r:id="rId2"/>
            </p:custDataLst>
          </p:nvPr>
        </p:nvSpPr>
        <p:spPr>
          <a:xfrm>
            <a:off x="1554163" y="1503363"/>
            <a:ext cx="3600450" cy="36004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椭圆 17"/>
          <p:cNvSpPr/>
          <p:nvPr>
            <p:custDataLst>
              <p:tags r:id="rId3"/>
            </p:custDataLst>
          </p:nvPr>
        </p:nvSpPr>
        <p:spPr>
          <a:xfrm>
            <a:off x="6484938" y="2095500"/>
            <a:ext cx="733425" cy="733425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18"/>
          <p:cNvSpPr/>
          <p:nvPr>
            <p:custDataLst>
              <p:tags r:id="rId4"/>
            </p:custDataLst>
          </p:nvPr>
        </p:nvSpPr>
        <p:spPr>
          <a:xfrm>
            <a:off x="7199313" y="1566863"/>
            <a:ext cx="390525" cy="39370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椭圆 19"/>
          <p:cNvSpPr/>
          <p:nvPr>
            <p:custDataLst>
              <p:tags r:id="rId5"/>
            </p:custDataLst>
          </p:nvPr>
        </p:nvSpPr>
        <p:spPr>
          <a:xfrm>
            <a:off x="2236788" y="5027613"/>
            <a:ext cx="574675" cy="576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椭圆 20"/>
          <p:cNvSpPr/>
          <p:nvPr>
            <p:custDataLst>
              <p:tags r:id="rId6"/>
            </p:custDataLst>
          </p:nvPr>
        </p:nvSpPr>
        <p:spPr>
          <a:xfrm>
            <a:off x="2716213" y="5734050"/>
            <a:ext cx="360362" cy="358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椭圆 21"/>
          <p:cNvSpPr/>
          <p:nvPr>
            <p:custDataLst>
              <p:tags r:id="rId7"/>
            </p:custDataLst>
          </p:nvPr>
        </p:nvSpPr>
        <p:spPr>
          <a:xfrm>
            <a:off x="3379788" y="1503363"/>
            <a:ext cx="3600450" cy="3600450"/>
          </a:xfrm>
          <a:prstGeom prst="ellipse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任意多边形 5"/>
          <p:cNvSpPr/>
          <p:nvPr/>
        </p:nvSpPr>
        <p:spPr>
          <a:xfrm>
            <a:off x="400050" y="476250"/>
            <a:ext cx="8301038" cy="5905500"/>
          </a:xfrm>
          <a:custGeom>
            <a:avLst/>
            <a:gdLst>
              <a:gd name="connsiteX0" fmla="*/ 3790950 w 11068050"/>
              <a:gd name="connsiteY0" fmla="*/ 5886450 h 5905500"/>
              <a:gd name="connsiteX1" fmla="*/ 0 w 11068050"/>
              <a:gd name="connsiteY1" fmla="*/ 5886450 h 5905500"/>
              <a:gd name="connsiteX2" fmla="*/ 0 w 11068050"/>
              <a:gd name="connsiteY2" fmla="*/ 0 h 5905500"/>
              <a:gd name="connsiteX3" fmla="*/ 11068050 w 11068050"/>
              <a:gd name="connsiteY3" fmla="*/ 0 h 5905500"/>
              <a:gd name="connsiteX4" fmla="*/ 11068050 w 11068050"/>
              <a:gd name="connsiteY4" fmla="*/ 5905500 h 5905500"/>
              <a:gd name="connsiteX5" fmla="*/ 7200900 w 11068050"/>
              <a:gd name="connsiteY5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68050" h="5905500">
                <a:moveTo>
                  <a:pt x="3790950" y="5886450"/>
                </a:moveTo>
                <a:lnTo>
                  <a:pt x="0" y="5886450"/>
                </a:lnTo>
                <a:lnTo>
                  <a:pt x="0" y="0"/>
                </a:lnTo>
                <a:lnTo>
                  <a:pt x="11068050" y="0"/>
                </a:lnTo>
                <a:lnTo>
                  <a:pt x="11068050" y="5905500"/>
                </a:lnTo>
                <a:lnTo>
                  <a:pt x="7200900" y="5905500"/>
                </a:lnTo>
              </a:path>
            </a:pathLst>
          </a:cu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0" name="椭圆 6"/>
          <p:cNvSpPr/>
          <p:nvPr/>
        </p:nvSpPr>
        <p:spPr>
          <a:xfrm>
            <a:off x="3563938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1" name="椭圆 7"/>
          <p:cNvSpPr/>
          <p:nvPr/>
        </p:nvSpPr>
        <p:spPr>
          <a:xfrm>
            <a:off x="4170363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2" name="椭圆 8"/>
          <p:cNvSpPr/>
          <p:nvPr/>
        </p:nvSpPr>
        <p:spPr>
          <a:xfrm>
            <a:off x="4778375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3" name="椭圆 9"/>
          <p:cNvSpPr/>
          <p:nvPr/>
        </p:nvSpPr>
        <p:spPr>
          <a:xfrm>
            <a:off x="5384800" y="6267450"/>
            <a:ext cx="171450" cy="228600"/>
          </a:xfrm>
          <a:prstGeom prst="ellipse">
            <a:avLst/>
          </a:prstGeom>
          <a:noFill/>
          <a:ln w="38100">
            <a:solidFill>
              <a:srgbClr val="F8F8F8">
                <a:alpha val="3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51636" y="2611216"/>
            <a:ext cx="5223510" cy="142081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50559-C327-459B-B495-D725D08CA8EA}" type="datetimeFigureOut">
              <a:rPr lang="zh-CN" altLang="en-US"/>
            </a:fld>
            <a:endParaRPr lang="zh-CN" altLang="en-US"/>
          </a:p>
        </p:txBody>
      </p:sp>
      <p:sp>
        <p:nvSpPr>
          <p:cNvPr id="1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4BAF-3DD3-4A0C-8AA4-AFAD48E3633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E62D-9F6F-4771-B149-7287C770945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C1371-2F31-4569-A757-BE5BD8C9775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711200"/>
            <a:ext cx="3196800" cy="1600200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14392" y="733424"/>
            <a:ext cx="4478400" cy="54036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2311400"/>
            <a:ext cx="31968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7569-53C3-4D22-AD5C-AD214171431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7822-8B68-4970-A99B-E2F22A94F3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39001" y="365126"/>
            <a:ext cx="127635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447065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56710-BDF2-40F8-9A19-3F59E74CF5A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0D1FA-4F80-49A8-8885-9D34E51E082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 bwMode="auto">
          <a:xfrm>
            <a:off x="628650" y="233363"/>
            <a:ext cx="7886700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 bwMode="auto">
          <a:xfrm>
            <a:off x="628650" y="1292225"/>
            <a:ext cx="7886700" cy="499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FDBBC67-D3F4-403E-8E72-AF6050234B8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4135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4135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DAA55FF6-752A-4E73-88DC-B5C47467B285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accent1"/>
          </a:solidFill>
          <a:latin typeface="Arial" panose="020B0604020202020204" pitchFamily="34" charset="0"/>
          <a:ea typeface="黑体" panose="02010609060101010101" pitchFamily="2" charset="-122"/>
        </a:defRPr>
      </a:lvl9pPr>
    </p:titleStyle>
    <p:bodyStyle>
      <a:lvl1pPr marL="171450" indent="-171450" algn="just" defTabSz="685800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just" defTabSz="685800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6.png"/><Relationship Id="rId7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tags" Target="../tags/tag12.xml"/><Relationship Id="rId4" Type="http://schemas.openxmlformats.org/officeDocument/2006/relationships/image" Target="../media/image4.png"/><Relationship Id="rId31" Type="http://schemas.openxmlformats.org/officeDocument/2006/relationships/notesSlide" Target="../notesSlides/notesSlide1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9" Type="http://schemas.openxmlformats.org/officeDocument/2006/relationships/tags" Target="../tags/tag26.xml"/><Relationship Id="rId28" Type="http://schemas.openxmlformats.org/officeDocument/2006/relationships/image" Target="../media/image14.jpeg"/><Relationship Id="rId27" Type="http://schemas.openxmlformats.org/officeDocument/2006/relationships/tags" Target="../tags/tag25.xml"/><Relationship Id="rId26" Type="http://schemas.openxmlformats.org/officeDocument/2006/relationships/image" Target="../media/image13.jpeg"/><Relationship Id="rId25" Type="http://schemas.openxmlformats.org/officeDocument/2006/relationships/tags" Target="../tags/tag24.xml"/><Relationship Id="rId24" Type="http://schemas.openxmlformats.org/officeDocument/2006/relationships/image" Target="../media/image12.jpeg"/><Relationship Id="rId23" Type="http://schemas.openxmlformats.org/officeDocument/2006/relationships/tags" Target="../tags/tag23.xml"/><Relationship Id="rId22" Type="http://schemas.openxmlformats.org/officeDocument/2006/relationships/image" Target="../media/image11.jpeg"/><Relationship Id="rId21" Type="http://schemas.openxmlformats.org/officeDocument/2006/relationships/tags" Target="../tags/tag22.xml"/><Relationship Id="rId20" Type="http://schemas.openxmlformats.org/officeDocument/2006/relationships/image" Target="../media/image10.jpeg"/><Relationship Id="rId2" Type="http://schemas.openxmlformats.org/officeDocument/2006/relationships/image" Target="../media/image3.png"/><Relationship Id="rId19" Type="http://schemas.openxmlformats.org/officeDocument/2006/relationships/tags" Target="../tags/tag21.xml"/><Relationship Id="rId18" Type="http://schemas.openxmlformats.org/officeDocument/2006/relationships/image" Target="../media/image9.jpeg"/><Relationship Id="rId17" Type="http://schemas.openxmlformats.org/officeDocument/2006/relationships/tags" Target="../tags/tag20.xml"/><Relationship Id="rId16" Type="http://schemas.openxmlformats.org/officeDocument/2006/relationships/image" Target="../media/image8.jpeg"/><Relationship Id="rId15" Type="http://schemas.openxmlformats.org/officeDocument/2006/relationships/tags" Target="../tags/tag19.xml"/><Relationship Id="rId14" Type="http://schemas.openxmlformats.org/officeDocument/2006/relationships/image" Target="../media/image7.jpeg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image" Target="../media/image17.jpeg"/><Relationship Id="rId7" Type="http://schemas.openxmlformats.org/officeDocument/2006/relationships/tags" Target="../tags/tag31.xml"/><Relationship Id="rId6" Type="http://schemas.openxmlformats.org/officeDocument/2006/relationships/image" Target="../media/image16.png"/><Relationship Id="rId5" Type="http://schemas.openxmlformats.org/officeDocument/2006/relationships/tags" Target="../tags/tag30.xml"/><Relationship Id="rId4" Type="http://schemas.openxmlformats.org/officeDocument/2006/relationships/image" Target="../media/image15.png"/><Relationship Id="rId3" Type="http://schemas.openxmlformats.org/officeDocument/2006/relationships/tags" Target="../tags/tag29.xml"/><Relationship Id="rId20" Type="http://schemas.openxmlformats.org/officeDocument/2006/relationships/notesSlide" Target="../notesSlides/notesSlide2.xml"/><Relationship Id="rId2" Type="http://schemas.openxmlformats.org/officeDocument/2006/relationships/tags" Target="../tags/tag28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37.xml"/><Relationship Id="rId17" Type="http://schemas.openxmlformats.org/officeDocument/2006/relationships/image" Target="../media/image21.png"/><Relationship Id="rId16" Type="http://schemas.openxmlformats.org/officeDocument/2006/relationships/tags" Target="../tags/tag36.xml"/><Relationship Id="rId15" Type="http://schemas.openxmlformats.org/officeDocument/2006/relationships/image" Target="../media/image20.jpeg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image" Target="../media/image19.jpeg"/><Relationship Id="rId11" Type="http://schemas.openxmlformats.org/officeDocument/2006/relationships/tags" Target="../tags/tag33.xml"/><Relationship Id="rId10" Type="http://schemas.openxmlformats.org/officeDocument/2006/relationships/image" Target="../media/image18.jpeg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68220" y="-3175"/>
            <a:ext cx="4573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西咸新区建设工程规划条件核实公示牌</a:t>
            </a:r>
            <a:endParaRPr lang="zh-CN" altLang="en-US" sz="2000" b="1"/>
          </a:p>
        </p:txBody>
      </p:sp>
      <p:sp>
        <p:nvSpPr>
          <p:cNvPr id="6" name="文本框 5"/>
          <p:cNvSpPr txBox="1"/>
          <p:nvPr/>
        </p:nvSpPr>
        <p:spPr>
          <a:xfrm>
            <a:off x="7254875" y="332740"/>
            <a:ext cx="1859280" cy="61188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 dirty="0">
                <a:sym typeface="+mn-ea"/>
              </a:rPr>
              <a:t>公示说明：</a:t>
            </a:r>
            <a:endParaRPr lang="zh-CN" altLang="en-US" sz="1400" b="1" dirty="0"/>
          </a:p>
          <a:p>
            <a:endParaRPr lang="zh-CN" sz="1000">
              <a:solidFill>
                <a:srgbClr val="000000"/>
              </a:solidFill>
              <a:sym typeface="+mn-ea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①因成本控制、施工深化等原因，项目部分建筑外立面及建筑退间距、尺寸调整，建筑主体轮廓未变，调整后建筑面积及建筑退间距符合现有设计规范，项目整体已通过消防验收；</a:t>
            </a:r>
            <a:endParaRPr lang="zh-CN" sz="10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②项目西南角约3100㎡（实际围挡面积2069㎡）用地被拟建文创北路占用，导致部分地上车位及绿化当前无法实施，机动车位较原审批少建54个，实测绿地率为34.22%，较原审批少0.78%，建设单位承诺待用地恢复后按原审批建设车位及了绿化； </a:t>
            </a:r>
            <a:endParaRPr lang="zh-CN" sz="1000">
              <a:solidFill>
                <a:srgbClr val="000000"/>
              </a:solidFill>
              <a:sym typeface="+mn-ea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③景观方案及地上车位布置相应调整，</a:t>
            </a:r>
            <a:r>
              <a:rPr lang="zh-CN" sz="1000">
                <a:solidFill>
                  <a:srgbClr val="000000"/>
                </a:solidFill>
                <a:sym typeface="+mn-ea"/>
              </a:rPr>
              <a:t>详见对比图</a:t>
            </a:r>
            <a:endParaRPr lang="zh-CN" sz="1000">
              <a:solidFill>
                <a:srgbClr val="000000"/>
              </a:solidFill>
              <a:sym typeface="+mn-ea"/>
            </a:endParaRPr>
          </a:p>
          <a:p>
            <a:pPr algn="ctr"/>
            <a:endParaRPr lang="zh-CN" altLang="en-US" sz="1000" b="1" dirty="0">
              <a:sym typeface="+mn-ea"/>
            </a:endParaRPr>
          </a:p>
          <a:p>
            <a:pPr algn="ctr"/>
            <a:r>
              <a:rPr lang="zh-CN" altLang="en-US" sz="1000" b="1" dirty="0">
                <a:sym typeface="+mn-ea"/>
              </a:rPr>
              <a:t>工程概况</a:t>
            </a:r>
            <a:endParaRPr lang="zh-CN" altLang="en-US" sz="1000" b="1" dirty="0"/>
          </a:p>
          <a:p>
            <a:r>
              <a:rPr lang="en-US" altLang="zh-CN" sz="1000" dirty="0">
                <a:sym typeface="+mn-ea"/>
              </a:rPr>
              <a:t>       沣东自贸新天地·文创街区项目位于文创北路以北、文创一路以西、文创二路以东，</a:t>
            </a:r>
            <a:r>
              <a:rPr lang="zh-CN" altLang="en-US" sz="1000" dirty="0">
                <a:sym typeface="+mn-ea"/>
              </a:rPr>
              <a:t>用地性质为文化设施用地，</a:t>
            </a:r>
            <a:r>
              <a:rPr lang="en-US" altLang="zh-CN" sz="1000" dirty="0">
                <a:sym typeface="+mn-ea"/>
              </a:rPr>
              <a:t>规划净用地面积83.65亩，约55767㎡。</a:t>
            </a:r>
            <a:r>
              <a:rPr lang="zh-CN" altLang="en-US" sz="1000" dirty="0">
                <a:sym typeface="+mn-ea"/>
              </a:rPr>
              <a:t>建设11栋文创建筑及配套地下车库。</a:t>
            </a:r>
            <a:endParaRPr lang="en-US" altLang="zh-CN" sz="1000" dirty="0">
              <a:sym typeface="+mn-ea"/>
            </a:endParaRPr>
          </a:p>
          <a:p>
            <a:endParaRPr lang="zh-CN" altLang="en-US" sz="1000" dirty="0">
              <a:sym typeface="+mn-ea"/>
            </a:endParaRPr>
          </a:p>
          <a:p>
            <a:r>
              <a:rPr lang="zh-CN" altLang="en-US" sz="1000" dirty="0">
                <a:sym typeface="+mn-ea"/>
              </a:rPr>
              <a:t>设计单位</a:t>
            </a:r>
            <a:r>
              <a:rPr lang="zh-CN" altLang="en-US" sz="1000" dirty="0" smtClean="0">
                <a:sym typeface="+mn-ea"/>
              </a:rPr>
              <a:t>：中国建筑西北设计研究院有限公司</a:t>
            </a:r>
            <a:endParaRPr lang="zh-CN" altLang="en-US" sz="1000" dirty="0" smtClean="0">
              <a:sym typeface="+mn-ea"/>
            </a:endParaRPr>
          </a:p>
          <a:p>
            <a:r>
              <a:rPr lang="zh-CN" altLang="en-US" sz="1000" dirty="0" smtClean="0"/>
              <a:t>建设单位：西安沣东新城文商置业有限公司</a:t>
            </a:r>
            <a:endParaRPr lang="zh-CN" altLang="en-US" sz="1000" dirty="0"/>
          </a:p>
          <a:p>
            <a:r>
              <a:rPr lang="zh-CN" altLang="en-US" sz="1000" dirty="0">
                <a:solidFill>
                  <a:schemeClr val="tx1"/>
                </a:solidFill>
              </a:rPr>
              <a:t>公示日期：</a:t>
            </a:r>
            <a:r>
              <a:rPr lang="en-US" altLang="zh-CN" sz="1000" dirty="0">
                <a:solidFill>
                  <a:schemeClr val="tx1"/>
                </a:solidFill>
              </a:rPr>
              <a:t>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11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r>
              <a:rPr lang="en-US" altLang="zh-CN" sz="1000" dirty="0">
                <a:solidFill>
                  <a:schemeClr val="tx1"/>
                </a:solidFill>
              </a:rPr>
              <a:t>-2023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11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10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endParaRPr lang="zh-CN" altLang="en-US" sz="1000" dirty="0">
              <a:solidFill>
                <a:schemeClr val="tx1"/>
              </a:solidFill>
            </a:endParaRPr>
          </a:p>
          <a:p>
            <a:endParaRPr lang="en-US" altLang="zh-CN" sz="1000" dirty="0"/>
          </a:p>
          <a:p>
            <a:r>
              <a:rPr lang="zh-CN" altLang="en-US" sz="1000" dirty="0"/>
              <a:t>注：本公示仅供规划管理使用</a:t>
            </a:r>
            <a:endParaRPr lang="zh-CN" altLang="en-US" sz="1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340475" y="6293485"/>
            <a:ext cx="3041650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公示要求：</a:t>
            </a:r>
            <a:endParaRPr lang="zh-CN" altLang="en-US" sz="1000"/>
          </a:p>
          <a:p>
            <a:r>
              <a:rPr lang="zh-CN" altLang="en-US" sz="1000"/>
              <a:t>1、公示牌应置于主要路段显眼位置；</a:t>
            </a:r>
            <a:endParaRPr lang="zh-CN" altLang="en-US" sz="1000"/>
          </a:p>
          <a:p>
            <a:r>
              <a:rPr lang="zh-CN" altLang="en-US" sz="1000"/>
              <a:t>2、公示牌公示期间不得随意撤销、涂改。</a:t>
            </a:r>
            <a:endParaRPr lang="zh-CN" altLang="en-US" sz="1000"/>
          </a:p>
        </p:txBody>
      </p:sp>
      <p:sp>
        <p:nvSpPr>
          <p:cNvPr id="33" name="文本框 32"/>
          <p:cNvSpPr txBox="1"/>
          <p:nvPr/>
        </p:nvSpPr>
        <p:spPr>
          <a:xfrm>
            <a:off x="216027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咨询电话：西咸新区自然资源和规划局（沣东）工作部</a:t>
            </a:r>
            <a:r>
              <a:rPr lang="en-US" altLang="zh-CN" sz="1000"/>
              <a:t>   </a:t>
            </a:r>
            <a:r>
              <a:rPr lang="zh-CN" altLang="en-US" sz="1000"/>
              <a:t>89110704</a:t>
            </a:r>
            <a:endParaRPr lang="zh-CN" altLang="en-US" sz="1000"/>
          </a:p>
          <a:p>
            <a:r>
              <a:rPr lang="en-US" altLang="zh-CN" sz="1000"/>
              <a:t>                  </a:t>
            </a:r>
            <a:r>
              <a:rPr lang="zh-CN" altLang="en-US" sz="1000"/>
              <a:t>西咸新区政务服务（沣东）中心</a:t>
            </a:r>
            <a:r>
              <a:rPr lang="en-US" altLang="zh-CN" sz="1000"/>
              <a:t>   </a:t>
            </a:r>
            <a:r>
              <a:rPr lang="zh-CN" altLang="en-US" sz="1000"/>
              <a:t>89105539</a:t>
            </a:r>
            <a:r>
              <a:rPr lang="en-US" altLang="zh-CN" sz="1000"/>
              <a:t>  89105861</a:t>
            </a:r>
            <a:endParaRPr lang="en-US" altLang="zh-CN" sz="1000"/>
          </a:p>
        </p:txBody>
      </p:sp>
      <p:sp>
        <p:nvSpPr>
          <p:cNvPr id="29" name="文本框 28"/>
          <p:cNvSpPr txBox="1"/>
          <p:nvPr/>
        </p:nvSpPr>
        <p:spPr>
          <a:xfrm>
            <a:off x="2160270" y="1685925"/>
            <a:ext cx="658495" cy="13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8790" y="1878965"/>
            <a:ext cx="2753995" cy="2705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000" b="1" dirty="0"/>
              <a:t>景观、绿化实测报告</a:t>
            </a:r>
            <a:endParaRPr lang="zh-CN" altLang="en-US" sz="10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5560" y="1844675"/>
            <a:ext cx="3492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沣东自贸新天地·文创街区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229360" y="484505"/>
            <a:ext cx="1252855" cy="250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 dirty="0"/>
              <a:t>室外景观审批方案</a:t>
            </a:r>
            <a:endParaRPr lang="zh-CN" altLang="en-US" sz="1000" b="1" dirty="0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116205" y="4357370"/>
            <a:ext cx="2169160" cy="16097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9730" y="2132965"/>
            <a:ext cx="2830830" cy="15132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1868170" y="4325620"/>
            <a:ext cx="2169795" cy="16738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5605" y="735330"/>
            <a:ext cx="2837815" cy="1099820"/>
          </a:xfrm>
          <a:prstGeom prst="rect">
            <a:avLst/>
          </a:prstGeom>
        </p:spPr>
      </p:pic>
      <p:sp>
        <p:nvSpPr>
          <p:cNvPr id="21" name="文本框 14"/>
          <p:cNvSpPr txBox="1"/>
          <p:nvPr>
            <p:custDataLst>
              <p:tags r:id="rId9"/>
            </p:custDataLst>
          </p:nvPr>
        </p:nvSpPr>
        <p:spPr>
          <a:xfrm>
            <a:off x="523875" y="3832860"/>
            <a:ext cx="1480820" cy="2933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" b="1"/>
              <a:t>原审批总平图</a:t>
            </a:r>
            <a:endParaRPr lang="zh-CN" altLang="en-US" sz="1000" b="1"/>
          </a:p>
        </p:txBody>
      </p:sp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 flipH="1">
            <a:off x="3522345" y="484505"/>
            <a:ext cx="3644900" cy="427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" b="1" dirty="0"/>
              <a:t>室外景观实拍图</a:t>
            </a:r>
            <a:endParaRPr lang="zh-CN" altLang="en-US" sz="1000" b="1" dirty="0"/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34870" y="3857625"/>
            <a:ext cx="1464945" cy="3917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" b="1" dirty="0"/>
              <a:t>车位实测报告</a:t>
            </a:r>
            <a:endParaRPr lang="zh-CN" altLang="en-US" sz="1000" b="1" dirty="0"/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4140200" y="3717290"/>
            <a:ext cx="2802255" cy="3060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000" b="1" dirty="0"/>
              <a:t>车位实拍图</a:t>
            </a:r>
            <a:endParaRPr lang="zh-CN" altLang="en-US" sz="1000" b="1" dirty="0"/>
          </a:p>
        </p:txBody>
      </p:sp>
      <p:pic>
        <p:nvPicPr>
          <p:cNvPr id="2" name="图片 1" descr="41c8e444bb548eb962c9b3198c6da3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20185" y="5170170"/>
            <a:ext cx="1510030" cy="1133475"/>
          </a:xfrm>
          <a:prstGeom prst="rect">
            <a:avLst/>
          </a:prstGeom>
        </p:spPr>
      </p:pic>
      <p:pic>
        <p:nvPicPr>
          <p:cNvPr id="8" name="图片 7" descr="c9d21660c121ee69adcf6bc3e06e6f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661025" y="5170170"/>
            <a:ext cx="1506220" cy="1130935"/>
          </a:xfrm>
          <a:prstGeom prst="rect">
            <a:avLst/>
          </a:prstGeom>
        </p:spPr>
      </p:pic>
      <p:pic>
        <p:nvPicPr>
          <p:cNvPr id="9" name="图片 8" descr="d8aed155a08f2fa32c95fabed6cac6e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4020185" y="3987165"/>
            <a:ext cx="1510030" cy="1133475"/>
          </a:xfrm>
          <a:prstGeom prst="rect">
            <a:avLst/>
          </a:prstGeom>
        </p:spPr>
      </p:pic>
      <p:pic>
        <p:nvPicPr>
          <p:cNvPr id="12" name="图片 11" descr="7d691a1966a5eacc0a009cd2d90992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654040" y="3985895"/>
            <a:ext cx="1504950" cy="1133475"/>
          </a:xfrm>
          <a:prstGeom prst="rect">
            <a:avLst/>
          </a:prstGeom>
        </p:spPr>
      </p:pic>
      <p:pic>
        <p:nvPicPr>
          <p:cNvPr id="4" name="图片 3" descr="DJI_017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t="28354" b="20844"/>
          <a:stretch>
            <a:fillRect/>
          </a:stretch>
        </p:blipFill>
        <p:spPr>
          <a:xfrm>
            <a:off x="3233420" y="735330"/>
            <a:ext cx="4078605" cy="1557655"/>
          </a:xfrm>
          <a:prstGeom prst="rect">
            <a:avLst/>
          </a:prstGeom>
        </p:spPr>
      </p:pic>
      <p:pic>
        <p:nvPicPr>
          <p:cNvPr id="13" name="图片 12" descr="edfa97ac9b8c9daf87980ff747f753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244215" y="2351405"/>
            <a:ext cx="1520190" cy="1309370"/>
          </a:xfrm>
          <a:prstGeom prst="rect">
            <a:avLst/>
          </a:prstGeom>
        </p:spPr>
      </p:pic>
      <p:pic>
        <p:nvPicPr>
          <p:cNvPr id="15" name="图片 14" descr="2c78f1ac2e64134b5220c171c0d0630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798060" y="2349500"/>
            <a:ext cx="1477010" cy="1311275"/>
          </a:xfrm>
          <a:prstGeom prst="rect">
            <a:avLst/>
          </a:prstGeom>
        </p:spPr>
      </p:pic>
      <p:pic>
        <p:nvPicPr>
          <p:cNvPr id="25" name="图片 24" descr="075dd7b4d0089efab523dbcfab6af0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300470" y="2353945"/>
            <a:ext cx="1017905" cy="1309370"/>
          </a:xfrm>
          <a:prstGeom prst="rect">
            <a:avLst/>
          </a:prstGeom>
        </p:spPr>
      </p:pic>
    </p:spTree>
    <p:custDataLst>
      <p:tags r:id="rId2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68220" y="-3175"/>
            <a:ext cx="4573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/>
              <a:t>西咸新区建设工程规划条件核实公示牌</a:t>
            </a:r>
            <a:endParaRPr lang="zh-CN" altLang="en-US" sz="2000" b="1"/>
          </a:p>
        </p:txBody>
      </p:sp>
      <p:sp>
        <p:nvSpPr>
          <p:cNvPr id="11" name="文本框 10"/>
          <p:cNvSpPr txBox="1"/>
          <p:nvPr/>
        </p:nvSpPr>
        <p:spPr>
          <a:xfrm>
            <a:off x="6588760" y="6293485"/>
            <a:ext cx="3041650" cy="591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公示要求：</a:t>
            </a:r>
            <a:endParaRPr lang="zh-CN" altLang="en-US" sz="1000"/>
          </a:p>
          <a:p>
            <a:r>
              <a:rPr lang="zh-CN" altLang="en-US" sz="1000"/>
              <a:t>1、公示牌应置于主要路段显眼位置；</a:t>
            </a:r>
            <a:endParaRPr lang="zh-CN" altLang="en-US" sz="1000"/>
          </a:p>
          <a:p>
            <a:r>
              <a:rPr lang="zh-CN" altLang="en-US" sz="1000"/>
              <a:t>2、公示牌公示期间不得随意撤销、涂改。</a:t>
            </a:r>
            <a:endParaRPr lang="zh-CN" altLang="en-US" sz="1000"/>
          </a:p>
        </p:txBody>
      </p:sp>
      <p:sp>
        <p:nvSpPr>
          <p:cNvPr id="33" name="文本框 32"/>
          <p:cNvSpPr txBox="1"/>
          <p:nvPr/>
        </p:nvSpPr>
        <p:spPr>
          <a:xfrm>
            <a:off x="2160270" y="6443345"/>
            <a:ext cx="4279265" cy="3771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/>
              <a:t>咨询电话：西咸新区自然资源和规划局（沣东）工作部</a:t>
            </a:r>
            <a:r>
              <a:rPr lang="en-US" altLang="zh-CN" sz="1000"/>
              <a:t>   </a:t>
            </a:r>
            <a:r>
              <a:rPr lang="zh-CN" altLang="en-US" sz="1000"/>
              <a:t>89110704</a:t>
            </a:r>
            <a:endParaRPr lang="zh-CN" altLang="en-US" sz="1000"/>
          </a:p>
          <a:p>
            <a:r>
              <a:rPr lang="en-US" altLang="zh-CN" sz="1000"/>
              <a:t>                  </a:t>
            </a:r>
            <a:r>
              <a:rPr lang="zh-CN" altLang="en-US" sz="1000"/>
              <a:t>西咸新区政务服务（沣东）中心</a:t>
            </a:r>
            <a:r>
              <a:rPr lang="en-US" altLang="zh-CN" sz="1000"/>
              <a:t>   </a:t>
            </a:r>
            <a:r>
              <a:rPr lang="zh-CN" altLang="en-US" sz="1000"/>
              <a:t>89105539</a:t>
            </a:r>
            <a:r>
              <a:rPr lang="en-US" altLang="zh-CN" sz="1000"/>
              <a:t>  89105861</a:t>
            </a:r>
            <a:endParaRPr lang="en-US" altLang="zh-CN" sz="1000"/>
          </a:p>
        </p:txBody>
      </p:sp>
      <p:sp>
        <p:nvSpPr>
          <p:cNvPr id="29" name="文本框 28"/>
          <p:cNvSpPr txBox="1"/>
          <p:nvPr/>
        </p:nvSpPr>
        <p:spPr>
          <a:xfrm>
            <a:off x="2431415" y="1748790"/>
            <a:ext cx="658495" cy="1327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>
            <p:custDataLst>
              <p:tags r:id="rId1"/>
            </p:custDataLst>
          </p:nvPr>
        </p:nvSpPr>
        <p:spPr>
          <a:xfrm>
            <a:off x="955040" y="2195830"/>
            <a:ext cx="314325" cy="966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zh-CN" sz="1200" b="1" dirty="0"/>
              <a:t>项目实景图</a:t>
            </a:r>
            <a:endParaRPr lang="zh-CN" altLang="zh-CN" sz="12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35560" y="1844675"/>
            <a:ext cx="4432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ym typeface="+mn-ea"/>
              </a:rPr>
              <a:t>沣东自贸新天地·文创街区</a:t>
            </a:r>
            <a:endParaRPr lang="zh-CN" altLang="en-US" dirty="0"/>
          </a:p>
        </p:txBody>
      </p:sp>
      <p:sp>
        <p:nvSpPr>
          <p:cNvPr id="100" name="文本框 14"/>
          <p:cNvSpPr txBox="1"/>
          <p:nvPr>
            <p:custDataLst>
              <p:tags r:id="rId2"/>
            </p:custDataLst>
          </p:nvPr>
        </p:nvSpPr>
        <p:spPr>
          <a:xfrm>
            <a:off x="954405" y="755650"/>
            <a:ext cx="287655" cy="11518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/>
              <a:t>原审批效果图</a:t>
            </a:r>
            <a:endParaRPr lang="zh-CN" altLang="en-US" sz="1200" b="1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15085" y="395605"/>
            <a:ext cx="5526405" cy="21297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15085" y="2660015"/>
            <a:ext cx="5510530" cy="1889760"/>
          </a:xfrm>
          <a:prstGeom prst="rect">
            <a:avLst/>
          </a:prstGeom>
        </p:spPr>
      </p:pic>
      <p:pic>
        <p:nvPicPr>
          <p:cNvPr id="2" name="图片 1" descr="E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27630" y="4606290"/>
            <a:ext cx="1177925" cy="884555"/>
          </a:xfrm>
          <a:prstGeom prst="rect">
            <a:avLst/>
          </a:prstGeom>
        </p:spPr>
      </p:pic>
      <p:pic>
        <p:nvPicPr>
          <p:cNvPr id="5" name="图片 4" descr="W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331595" y="5537200"/>
            <a:ext cx="1178560" cy="895350"/>
          </a:xfrm>
          <a:prstGeom prst="rect">
            <a:avLst/>
          </a:prstGeom>
        </p:spPr>
      </p:pic>
      <p:pic>
        <p:nvPicPr>
          <p:cNvPr id="10" name="图片 9" descr="W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331595" y="4614545"/>
            <a:ext cx="1179195" cy="88519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7254875" y="332740"/>
            <a:ext cx="1859280" cy="6118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 b="1" dirty="0">
                <a:sym typeface="+mn-ea"/>
              </a:rPr>
              <a:t>公示说明：</a:t>
            </a:r>
            <a:endParaRPr lang="zh-CN" altLang="en-US" sz="1400" b="1" dirty="0"/>
          </a:p>
          <a:p>
            <a:endParaRPr lang="zh-CN" sz="1000">
              <a:solidFill>
                <a:srgbClr val="000000"/>
              </a:solidFill>
              <a:sym typeface="+mn-ea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①因成本控制、施工深化等原因，项目部分建筑外立面及建筑退间距、尺寸调整，建筑主体轮廓未变，调整后建筑面积及建筑退间距符合现有设计规范，项目整体已通过消防验收；</a:t>
            </a:r>
            <a:endParaRPr lang="zh-CN" sz="1000" b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②项目西南角约3100㎡（实际围挡面积2069㎡）用地被拟建文创北路占用，导致部分地上车位及绿化当前无法实施，机动车位较原审批少建54个，实测绿地率为34.22%，较原审批少0.78%，建设单位承诺待用地恢复后按原审批建设车位及了绿化； </a:t>
            </a:r>
            <a:endParaRPr lang="zh-CN" sz="1000">
              <a:solidFill>
                <a:srgbClr val="000000"/>
              </a:solidFill>
              <a:sym typeface="+mn-ea"/>
            </a:endParaRPr>
          </a:p>
          <a:p>
            <a:r>
              <a:rPr lang="zh-CN" sz="1000">
                <a:solidFill>
                  <a:srgbClr val="000000"/>
                </a:solidFill>
                <a:sym typeface="+mn-ea"/>
              </a:rPr>
              <a:t>③景观方案及地上车位布置相应调整，</a:t>
            </a:r>
            <a:r>
              <a:rPr lang="zh-CN" sz="1000">
                <a:solidFill>
                  <a:srgbClr val="000000"/>
                </a:solidFill>
                <a:sym typeface="+mn-ea"/>
              </a:rPr>
              <a:t>详见对比图</a:t>
            </a:r>
            <a:endParaRPr lang="zh-CN" sz="1000">
              <a:solidFill>
                <a:srgbClr val="000000"/>
              </a:solidFill>
              <a:sym typeface="+mn-ea"/>
            </a:endParaRPr>
          </a:p>
          <a:p>
            <a:pPr algn="ctr"/>
            <a:endParaRPr lang="zh-CN" altLang="en-US" sz="1000" b="1" dirty="0">
              <a:sym typeface="+mn-ea"/>
            </a:endParaRPr>
          </a:p>
          <a:p>
            <a:pPr algn="ctr"/>
            <a:r>
              <a:rPr lang="zh-CN" altLang="en-US" sz="1000" b="1" dirty="0">
                <a:sym typeface="+mn-ea"/>
              </a:rPr>
              <a:t>工程概况</a:t>
            </a:r>
            <a:endParaRPr lang="zh-CN" altLang="en-US" sz="1000" b="1" dirty="0"/>
          </a:p>
          <a:p>
            <a:r>
              <a:rPr lang="en-US" altLang="zh-CN" sz="1000" dirty="0">
                <a:sym typeface="+mn-ea"/>
              </a:rPr>
              <a:t>       沣东自贸新天地·文创街区项目位于文创北路以北、文创一路以西、文创二路以东，</a:t>
            </a:r>
            <a:r>
              <a:rPr lang="zh-CN" altLang="en-US" sz="1000" dirty="0">
                <a:sym typeface="+mn-ea"/>
              </a:rPr>
              <a:t>用地性质为文化设施用地，</a:t>
            </a:r>
            <a:r>
              <a:rPr lang="en-US" altLang="zh-CN" sz="1000" dirty="0">
                <a:sym typeface="+mn-ea"/>
              </a:rPr>
              <a:t>规划净用地面积83.65亩，约55767㎡。</a:t>
            </a:r>
            <a:r>
              <a:rPr lang="zh-CN" altLang="en-US" sz="1000" dirty="0">
                <a:sym typeface="+mn-ea"/>
              </a:rPr>
              <a:t>建设11栋文创建筑及配套地下车库。</a:t>
            </a:r>
            <a:endParaRPr lang="en-US" altLang="zh-CN" sz="1000" dirty="0">
              <a:sym typeface="+mn-ea"/>
            </a:endParaRPr>
          </a:p>
          <a:p>
            <a:endParaRPr lang="zh-CN" altLang="en-US" sz="1000" dirty="0">
              <a:sym typeface="+mn-ea"/>
            </a:endParaRPr>
          </a:p>
          <a:p>
            <a:r>
              <a:rPr lang="zh-CN" altLang="en-US" sz="1000" dirty="0">
                <a:sym typeface="+mn-ea"/>
              </a:rPr>
              <a:t>设计单位</a:t>
            </a:r>
            <a:r>
              <a:rPr lang="zh-CN" altLang="en-US" sz="1000" dirty="0" smtClean="0">
                <a:sym typeface="+mn-ea"/>
              </a:rPr>
              <a:t>：中国建筑西北设计研究院有限公司</a:t>
            </a:r>
            <a:endParaRPr lang="zh-CN" altLang="en-US" sz="1000" dirty="0" smtClean="0">
              <a:sym typeface="+mn-ea"/>
            </a:endParaRPr>
          </a:p>
          <a:p>
            <a:r>
              <a:rPr lang="zh-CN" altLang="en-US" sz="1000" dirty="0" smtClean="0"/>
              <a:t>建设单位：西安沣东新城文商置业有限公司</a:t>
            </a:r>
            <a:endParaRPr lang="zh-CN" altLang="en-US" sz="1000" dirty="0"/>
          </a:p>
          <a:p>
            <a:r>
              <a:rPr lang="zh-CN" altLang="en-US" sz="1000" dirty="0">
                <a:solidFill>
                  <a:schemeClr val="tx1"/>
                </a:solidFill>
              </a:rPr>
              <a:t>公示日期：</a:t>
            </a:r>
            <a:r>
              <a:rPr lang="en-US" altLang="zh-CN" sz="1000" dirty="0">
                <a:solidFill>
                  <a:schemeClr val="tx1"/>
                </a:solidFill>
              </a:rPr>
              <a:t>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11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2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r>
              <a:rPr lang="en-US" altLang="zh-CN" sz="1000" dirty="0">
                <a:solidFill>
                  <a:schemeClr val="tx1"/>
                </a:solidFill>
              </a:rPr>
              <a:t>-2023</a:t>
            </a:r>
            <a:r>
              <a:rPr lang="zh-CN" altLang="en-US" sz="1000" dirty="0" smtClean="0">
                <a:solidFill>
                  <a:schemeClr val="tx1"/>
                </a:solidFill>
              </a:rPr>
              <a:t>年</a:t>
            </a:r>
            <a:r>
              <a:rPr lang="en-US" altLang="zh-CN" sz="1000" dirty="0" smtClean="0">
                <a:solidFill>
                  <a:schemeClr val="tx1"/>
                </a:solidFill>
              </a:rPr>
              <a:t>11</a:t>
            </a:r>
            <a:r>
              <a:rPr lang="zh-CN" altLang="en-US" sz="1000" dirty="0" smtClean="0">
                <a:solidFill>
                  <a:schemeClr val="tx1"/>
                </a:solidFill>
              </a:rPr>
              <a:t>月</a:t>
            </a:r>
            <a:r>
              <a:rPr lang="en-US" altLang="zh-CN" sz="1000" dirty="0" smtClean="0">
                <a:solidFill>
                  <a:schemeClr val="tx1"/>
                </a:solidFill>
              </a:rPr>
              <a:t>10</a:t>
            </a:r>
            <a:r>
              <a:rPr lang="zh-CN" altLang="en-US" sz="1000" dirty="0" smtClean="0">
                <a:solidFill>
                  <a:schemeClr val="tx1"/>
                </a:solidFill>
              </a:rPr>
              <a:t>日</a:t>
            </a:r>
            <a:endParaRPr lang="zh-CN" altLang="en-US" sz="1000" dirty="0">
              <a:solidFill>
                <a:schemeClr val="tx1"/>
              </a:solidFill>
            </a:endParaRPr>
          </a:p>
          <a:p>
            <a:endParaRPr lang="en-US" altLang="zh-CN" sz="1000" dirty="0"/>
          </a:p>
          <a:p>
            <a:r>
              <a:rPr lang="zh-CN" altLang="en-US" sz="1000" dirty="0"/>
              <a:t>注：本公示仅供规划管理使用</a:t>
            </a:r>
            <a:endParaRPr lang="zh-CN" altLang="en-US" sz="1000" dirty="0"/>
          </a:p>
        </p:txBody>
      </p:sp>
      <p:pic>
        <p:nvPicPr>
          <p:cNvPr id="6" name="图片 5" descr="W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627630" y="5539105"/>
            <a:ext cx="1178560" cy="8845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923665" y="4616450"/>
            <a:ext cx="2616200" cy="182181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51210172630"/>
  <p:tag name="MH_LIBRARY" val="GRAPHIC"/>
  <p:tag name="MH_ORDER" val="Chevron 47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51210174046"/>
  <p:tag name="MH_LIBRARY" val="GRAPHIC"/>
  <p:tag name="MH_ORDER" val="Oval 2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MH" val="20151210174046"/>
  <p:tag name="MH_LIBRARY" val="GRAPHIC"/>
  <p:tag name="MH_ORDER" val="Oval 4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60"/>
  <p:tag name="KSO_WM_SPECIAL_SOURCE" val="bdnull"/>
</p:tagLst>
</file>

<file path=ppt/tags/tag38.xml><?xml version="1.0" encoding="utf-8"?>
<p:tagLst xmlns:p="http://schemas.openxmlformats.org/presentationml/2006/main">
  <p:tag name="COMMONDATA" val="eyJoZGlkIjoiZGUzNzg3YWVhZDU1ZjMwMDQzNGYwYTEzMDNhMmNkZDMifQ=="/>
  <p:tag name="KSO_WPP_MARK_KEY" val="acc68c3d-c6bb-4cb7-9a87-c5ff8f9bff2c"/>
  <p:tag name="commondata" val="eyJoZGlkIjoiNTc4OWQ5ODgzOTZiM2E2MDlmYTJlY2RlZGFlM2NlMGUifQ=="/>
</p:tagLst>
</file>

<file path=ppt/tags/tag4.xml><?xml version="1.0" encoding="utf-8"?>
<p:tagLst xmlns:p="http://schemas.openxmlformats.org/presentationml/2006/main">
  <p:tag name="MH" val="20151210174046"/>
  <p:tag name="MH_LIBRARY" val="GRAPHIC"/>
  <p:tag name="MH_ORDER" val="Oval 5"/>
</p:tagLst>
</file>

<file path=ppt/tags/tag5.xml><?xml version="1.0" encoding="utf-8"?>
<p:tagLst xmlns:p="http://schemas.openxmlformats.org/presentationml/2006/main">
  <p:tag name="MH" val="20151210174046"/>
  <p:tag name="MH_LIBRARY" val="GRAPHIC"/>
  <p:tag name="MH_ORDER" val="Oval 6"/>
</p:tagLst>
</file>

<file path=ppt/tags/tag6.xml><?xml version="1.0" encoding="utf-8"?>
<p:tagLst xmlns:p="http://schemas.openxmlformats.org/presentationml/2006/main">
  <p:tag name="MH" val="20151210174046"/>
  <p:tag name="MH_LIBRARY" val="GRAPHIC"/>
  <p:tag name="MH_ORDER" val="Oval 7"/>
</p:tagLst>
</file>

<file path=ppt/tags/tag7.xml><?xml version="1.0" encoding="utf-8"?>
<p:tagLst xmlns:p="http://schemas.openxmlformats.org/presentationml/2006/main">
  <p:tag name="MH" val="20151210174046"/>
  <p:tag name="MH_LIBRARY" val="GRAPHIC"/>
  <p:tag name="MH_ORDER" val="Oval 3"/>
</p:tagLst>
</file>

<file path=ppt/tags/tag8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ags/tag9.xml><?xml version="1.0" encoding="utf-8"?>
<p:tagLst xmlns:p="http://schemas.openxmlformats.org/presentationml/2006/main">
  <p:tag name="KSO_WM_TAG_VERSION" val="1.0"/>
  <p:tag name="KSO_WM_TEMPLATE_CATEGORY" val="custom"/>
  <p:tag name="KSO_WM_TEMPLATE_INDEX" val="260"/>
</p:tagLst>
</file>

<file path=ppt/theme/theme1.xml><?xml version="1.0" encoding="utf-8"?>
<a:theme xmlns:a="http://schemas.openxmlformats.org/drawingml/2006/main" name="2_Office 主题">
  <a:themeElements>
    <a:clrScheme name="自定义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BC032"/>
      </a:accent1>
      <a:accent2>
        <a:srgbClr val="FFC000"/>
      </a:accent2>
      <a:accent3>
        <a:srgbClr val="00B0F0"/>
      </a:accent3>
      <a:accent4>
        <a:srgbClr val="CDA5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4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WPS 演示</Application>
  <PresentationFormat>全屏显示(4:3)</PresentationFormat>
  <Paragraphs>68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黑体</vt:lpstr>
      <vt:lpstr>微软雅黑</vt:lpstr>
      <vt:lpstr>Arial Unicode MS</vt:lpstr>
      <vt:lpstr>Calibri</vt:lpstr>
      <vt:lpstr>2_Office 主题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审批联席会 （议题）</dc:title>
  <dc:creator>娃娃呱</dc:creator>
  <cp:lastModifiedBy>WPS_459515958</cp:lastModifiedBy>
  <cp:revision>314</cp:revision>
  <dcterms:created xsi:type="dcterms:W3CDTF">2018-10-30T01:26:00Z</dcterms:created>
  <dcterms:modified xsi:type="dcterms:W3CDTF">2023-11-02T02:56:47Z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KSORubyTemplateID">
    <vt:lpwstr>2</vt:lpwstr>
  </property>
  <property fmtid="{D5CDD505-2E9C-101B-9397-08002B2CF9AE}" pid="4" name="ICV">
    <vt:lpwstr>6678974034CA453E999E3052BC7310F7_13</vt:lpwstr>
  </property>
</Properties>
</file>