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</p:sldIdLst>
  <p:sldSz cx="12192000" cy="6858000"/>
  <p:notesSz cx="10233025" cy="14662150"/>
  <p:custDataLst>
    <p:tags r:id="rId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7" d="100"/>
          <a:sy n="87" d="100"/>
        </p:scale>
        <p:origin x="66" y="321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gs" Target="tags/tag4.xml"/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image" Target="../media/image7.jpeg"/><Relationship Id="rId7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8.jpeg"/><Relationship Id="rId10" Type="http://schemas.openxmlformats.org/officeDocument/2006/relationships/tags" Target="../tags/tag3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9336" y="116632"/>
            <a:ext cx="11953328" cy="6624736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9336" y="116632"/>
            <a:ext cx="11953328" cy="432048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西咸新区建设工程规划条件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核实公示牌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7829" y="549815"/>
            <a:ext cx="541465" cy="6192688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55406" y="2498040"/>
            <a:ext cx="492443" cy="262988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华润置地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万象里项目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28448" y="1556763"/>
            <a:ext cx="187220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项目位于沣东新城三桥新街以南，沣润东路以西。</a:t>
            </a:r>
            <a:endParaRPr lang="en-US" altLang="zh-CN" sz="8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项目总占地面积：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118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亩，总建筑面积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487782.67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平方米。</a:t>
            </a:r>
            <a:endParaRPr lang="zh-CN" alt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30353" y="2588217"/>
            <a:ext cx="175410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设计单位：基准方中建筑设计股份有限公司</a:t>
            </a:r>
            <a:endParaRPr lang="en-US" altLang="zh-CN" sz="8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建设单位：华润置地众鑫（西安）房地产有限公司</a:t>
            </a:r>
            <a:endParaRPr lang="en-US" altLang="zh-CN" sz="8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公示日期：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2023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年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11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月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15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日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-2023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年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11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月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23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日</a:t>
            </a:r>
            <a:endParaRPr lang="zh-CN" alt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47140" y="5588116"/>
            <a:ext cx="1351652" cy="234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注：本公示仅供规划管理使用</a:t>
            </a:r>
            <a:endParaRPr lang="zh-CN" altLang="en-US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16597" y="5589386"/>
            <a:ext cx="2133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西咸新区自然资源和规划局（沣东）工作部</a:t>
            </a:r>
            <a:endParaRPr lang="en-US" altLang="zh-CN" sz="8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                 监督电话：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89110704</a:t>
            </a:r>
            <a:endParaRPr lang="en-US" altLang="zh-CN" sz="8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         西咸新区政务服务（沣东）中心</a:t>
            </a:r>
            <a:endParaRPr lang="en-US" altLang="zh-CN" sz="8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                 监督电话：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89105539</a:t>
            </a:r>
            <a:endParaRPr lang="zh-CN" alt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30220" y="5837747"/>
            <a:ext cx="187262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公示要求：</a:t>
            </a: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、公示牌应置于主要路段显眼位置；</a:t>
            </a: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、公示牌公示期间不得随意撤销、涂改。</a:t>
            </a:r>
            <a:endParaRPr lang="zh-CN" altLang="en-US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69293" y="2588226"/>
            <a:ext cx="7226905" cy="2167042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669294" y="588032"/>
            <a:ext cx="7226906" cy="1984263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10128041" y="1319149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项目概况</a:t>
            </a:r>
            <a:endParaRPr lang="zh-CN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40215" y="1595623"/>
            <a:ext cx="2016225" cy="127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项目北侧地上非机动车位位置调整，东侧机动车位位置调整，新增部分绿化景观。</a:t>
            </a:r>
            <a:endParaRPr lang="zh-CN" altLang="en-US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）左图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1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部位局部增设景观绿化，提升写字楼首层界面景观氛围；</a:t>
            </a: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）图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、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3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、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4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部位局部增设景观硬铺步道，调整绿化布置位置，突出街区行道景观氛围；</a:t>
            </a:r>
            <a:endParaRPr lang="zh-CN" altLang="en-US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  <a:sym typeface="+mn-ea"/>
              </a:rPr>
              <a:t>（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  <a:sym typeface="+mn-ea"/>
              </a:rPr>
              <a:t>3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  <a:sym typeface="+mn-ea"/>
              </a:rPr>
              <a:t>）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  <a:sym typeface="+mn-ea"/>
              </a:rPr>
              <a:t>本次范围地上非机动车位总数为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  <a:sym typeface="+mn-ea"/>
              </a:rPr>
              <a:t>75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  <a:sym typeface="+mn-ea"/>
              </a:rPr>
              <a:t>个，原审批位置位于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  <a:sym typeface="+mn-ea"/>
              </a:rPr>
              <a:t>T2#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  <a:sym typeface="+mn-ea"/>
              </a:rPr>
              <a:t>楼北侧用地红线处，为提升沿街景观昭示面，位置调整至左图所示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  <a:sym typeface="+mn-ea"/>
              </a:rPr>
              <a:t>T1#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  <a:sym typeface="+mn-ea"/>
              </a:rPr>
              <a:t>楼西侧。</a:t>
            </a: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53515" y="2752927"/>
            <a:ext cx="182611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  <a:sym typeface="+mn-ea"/>
            </a:endParaRPr>
          </a:p>
          <a:p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  <a:sym typeface="+mn-ea"/>
              </a:rPr>
              <a:t>绿地率及机动车数量于最后一批次规划验收时整体核实。</a:t>
            </a:r>
            <a:endParaRPr lang="zh-CN" altLang="en-US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  <a:sym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40215" y="1331348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公示说明：</a:t>
            </a:r>
            <a:endParaRPr lang="zh-CN" alt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5612" y="4401969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非机动车位对比图</a:t>
            </a:r>
            <a:endParaRPr lang="zh-CN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9" name="TextBox 41"/>
          <p:cNvSpPr txBox="1"/>
          <p:nvPr/>
        </p:nvSpPr>
        <p:spPr>
          <a:xfrm>
            <a:off x="8256270" y="714375"/>
            <a:ext cx="3534410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华润置地</a:t>
            </a:r>
            <a:r>
              <a:rPr lang="en-US" altLang="zh-CN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万象里项目</a:t>
            </a:r>
            <a:r>
              <a:rPr lang="en-US" altLang="zh-CN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T2#</a:t>
            </a:r>
            <a:r>
              <a:rPr lang="zh-CN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楼及部分地下车库</a:t>
            </a:r>
            <a:endParaRPr lang="zh-CN" altLang="en-US" sz="13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1"/>
          <a:srcRect l="1" r="1535"/>
          <a:stretch>
            <a:fillRect/>
          </a:stretch>
        </p:blipFill>
        <p:spPr>
          <a:xfrm>
            <a:off x="5320026" y="618704"/>
            <a:ext cx="2528520" cy="19029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70333" y="2309361"/>
            <a:ext cx="825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绿化对比图</a:t>
            </a:r>
            <a:endParaRPr lang="zh-CN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093" y="592761"/>
            <a:ext cx="1973654" cy="1504481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695399" y="592947"/>
            <a:ext cx="2520281" cy="1977020"/>
            <a:chOff x="695399" y="592947"/>
            <a:chExt cx="2520281" cy="1977020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399" y="592947"/>
              <a:ext cx="2520281" cy="1977020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2657552" y="1521023"/>
              <a:ext cx="81070" cy="44474"/>
            </a:xfrm>
            <a:prstGeom prst="rect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" dirty="0">
                  <a:solidFill>
                    <a:srgbClr val="C00000"/>
                  </a:solidFill>
                </a:rPr>
                <a:t>2</a:t>
              </a:r>
              <a:endParaRPr lang="zh-CN" altLang="en-US" sz="600" dirty="0">
                <a:solidFill>
                  <a:srgbClr val="C00000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2135560" y="1243738"/>
              <a:ext cx="81070" cy="44474"/>
            </a:xfrm>
            <a:prstGeom prst="rect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" dirty="0">
                  <a:solidFill>
                    <a:srgbClr val="C00000"/>
                  </a:solidFill>
                </a:rPr>
                <a:t>1</a:t>
              </a:r>
              <a:endParaRPr lang="zh-CN" altLang="en-US" sz="600" dirty="0">
                <a:solidFill>
                  <a:srgbClr val="C00000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2698087" y="1803987"/>
              <a:ext cx="81070" cy="44474"/>
            </a:xfrm>
            <a:prstGeom prst="rect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" dirty="0">
                  <a:solidFill>
                    <a:srgbClr val="C00000"/>
                  </a:solidFill>
                </a:rPr>
                <a:t>3</a:t>
              </a:r>
              <a:endParaRPr lang="zh-CN" altLang="en-US" sz="600" dirty="0">
                <a:solidFill>
                  <a:srgbClr val="C00000"/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2581418" y="2010230"/>
              <a:ext cx="81070" cy="44474"/>
            </a:xfrm>
            <a:prstGeom prst="rect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" dirty="0">
                  <a:solidFill>
                    <a:srgbClr val="C00000"/>
                  </a:solidFill>
                </a:rPr>
                <a:t>4</a:t>
              </a:r>
              <a:endParaRPr lang="zh-CN" altLang="en-US" sz="600" dirty="0">
                <a:solidFill>
                  <a:srgbClr val="C00000"/>
                </a:solidFill>
              </a:endParaRPr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1666875" y="954088"/>
              <a:ext cx="1173163" cy="1236662"/>
            </a:xfrm>
            <a:custGeom>
              <a:avLst/>
              <a:gdLst>
                <a:gd name="connsiteX0" fmla="*/ 492125 w 1173163"/>
                <a:gd name="connsiteY0" fmla="*/ 0 h 1236662"/>
                <a:gd name="connsiteX1" fmla="*/ 0 w 1173163"/>
                <a:gd name="connsiteY1" fmla="*/ 690562 h 1236662"/>
                <a:gd name="connsiteX2" fmla="*/ 168275 w 1173163"/>
                <a:gd name="connsiteY2" fmla="*/ 698500 h 1236662"/>
                <a:gd name="connsiteX3" fmla="*/ 960438 w 1173163"/>
                <a:gd name="connsiteY3" fmla="*/ 1236662 h 1236662"/>
                <a:gd name="connsiteX4" fmla="*/ 966788 w 1173163"/>
                <a:gd name="connsiteY4" fmla="*/ 1155700 h 1236662"/>
                <a:gd name="connsiteX5" fmla="*/ 1012825 w 1173163"/>
                <a:gd name="connsiteY5" fmla="*/ 1101725 h 1236662"/>
                <a:gd name="connsiteX6" fmla="*/ 1060450 w 1173163"/>
                <a:gd name="connsiteY6" fmla="*/ 1068387 h 1236662"/>
                <a:gd name="connsiteX7" fmla="*/ 1173163 w 1173163"/>
                <a:gd name="connsiteY7" fmla="*/ 552450 h 1236662"/>
                <a:gd name="connsiteX8" fmla="*/ 912813 w 1173163"/>
                <a:gd name="connsiteY8" fmla="*/ 385762 h 1236662"/>
                <a:gd name="connsiteX9" fmla="*/ 971550 w 1173163"/>
                <a:gd name="connsiteY9" fmla="*/ 276225 h 1236662"/>
                <a:gd name="connsiteX10" fmla="*/ 492125 w 1173163"/>
                <a:gd name="connsiteY10" fmla="*/ 0 h 123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3163" h="1236662">
                  <a:moveTo>
                    <a:pt x="492125" y="0"/>
                  </a:moveTo>
                  <a:lnTo>
                    <a:pt x="0" y="690562"/>
                  </a:lnTo>
                  <a:lnTo>
                    <a:pt x="168275" y="698500"/>
                  </a:lnTo>
                  <a:lnTo>
                    <a:pt x="960438" y="1236662"/>
                  </a:lnTo>
                  <a:lnTo>
                    <a:pt x="966788" y="1155700"/>
                  </a:lnTo>
                  <a:lnTo>
                    <a:pt x="1012825" y="1101725"/>
                  </a:lnTo>
                  <a:lnTo>
                    <a:pt x="1060450" y="1068387"/>
                  </a:lnTo>
                  <a:lnTo>
                    <a:pt x="1173163" y="552450"/>
                  </a:lnTo>
                  <a:lnTo>
                    <a:pt x="912813" y="385762"/>
                  </a:lnTo>
                  <a:lnTo>
                    <a:pt x="971550" y="276225"/>
                  </a:lnTo>
                  <a:lnTo>
                    <a:pt x="492125" y="0"/>
                  </a:lnTo>
                  <a:close/>
                </a:path>
              </a:pathLst>
            </a:custGeom>
            <a:noFill/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8" name="TextBox 17"/>
          <p:cNvSpPr txBox="1"/>
          <p:nvPr/>
        </p:nvSpPr>
        <p:spPr>
          <a:xfrm>
            <a:off x="659099" y="2318801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原审批总平面图</a:t>
            </a:r>
            <a:endParaRPr lang="zh-CN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3719736" y="2705978"/>
            <a:ext cx="3017087" cy="1947157"/>
            <a:chOff x="0" y="3814588"/>
            <a:chExt cx="4716016" cy="3043606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814588"/>
              <a:ext cx="4716016" cy="3043606"/>
            </a:xfrm>
            <a:prstGeom prst="rect">
              <a:avLst/>
            </a:prstGeom>
          </p:spPr>
        </p:pic>
        <p:sp>
          <p:nvSpPr>
            <p:cNvPr id="59" name="矩形 58"/>
            <p:cNvSpPr/>
            <p:nvPr/>
          </p:nvSpPr>
          <p:spPr>
            <a:xfrm rot="16545598">
              <a:off x="-93178" y="5628290"/>
              <a:ext cx="938606" cy="155798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cxnSp>
          <p:nvCxnSpPr>
            <p:cNvPr id="60" name="直接箭头连接符 59"/>
            <p:cNvCxnSpPr/>
            <p:nvPr/>
          </p:nvCxnSpPr>
          <p:spPr>
            <a:xfrm flipH="1">
              <a:off x="539552" y="4293096"/>
              <a:ext cx="1872208" cy="100811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2" name="组合 1031"/>
          <p:cNvGrpSpPr/>
          <p:nvPr/>
        </p:nvGrpSpPr>
        <p:grpSpPr>
          <a:xfrm>
            <a:off x="695523" y="2636746"/>
            <a:ext cx="2520281" cy="1977020"/>
            <a:chOff x="911423" y="2627589"/>
            <a:chExt cx="2520281" cy="1977020"/>
          </a:xfrm>
        </p:grpSpPr>
        <p:grpSp>
          <p:nvGrpSpPr>
            <p:cNvPr id="61" name="组合 60"/>
            <p:cNvGrpSpPr/>
            <p:nvPr/>
          </p:nvGrpSpPr>
          <p:grpSpPr>
            <a:xfrm>
              <a:off x="911423" y="2627589"/>
              <a:ext cx="2520281" cy="1977020"/>
              <a:chOff x="695399" y="592947"/>
              <a:chExt cx="2520281" cy="1977020"/>
            </a:xfrm>
          </p:grpSpPr>
          <p:pic>
            <p:nvPicPr>
              <p:cNvPr id="62" name="图片 6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5399" y="592947"/>
                <a:ext cx="2520281" cy="1977020"/>
              </a:xfrm>
              <a:prstGeom prst="rect">
                <a:avLst/>
              </a:prstGeom>
            </p:spPr>
          </p:pic>
          <p:sp>
            <p:nvSpPr>
              <p:cNvPr id="1027" name="任意多边形: 形状 1026"/>
              <p:cNvSpPr/>
              <p:nvPr/>
            </p:nvSpPr>
            <p:spPr>
              <a:xfrm>
                <a:off x="1666875" y="954088"/>
                <a:ext cx="1173163" cy="1236662"/>
              </a:xfrm>
              <a:custGeom>
                <a:avLst/>
                <a:gdLst>
                  <a:gd name="connsiteX0" fmla="*/ 492125 w 1173163"/>
                  <a:gd name="connsiteY0" fmla="*/ 0 h 1236662"/>
                  <a:gd name="connsiteX1" fmla="*/ 0 w 1173163"/>
                  <a:gd name="connsiteY1" fmla="*/ 690562 h 1236662"/>
                  <a:gd name="connsiteX2" fmla="*/ 168275 w 1173163"/>
                  <a:gd name="connsiteY2" fmla="*/ 698500 h 1236662"/>
                  <a:gd name="connsiteX3" fmla="*/ 960438 w 1173163"/>
                  <a:gd name="connsiteY3" fmla="*/ 1236662 h 1236662"/>
                  <a:gd name="connsiteX4" fmla="*/ 966788 w 1173163"/>
                  <a:gd name="connsiteY4" fmla="*/ 1155700 h 1236662"/>
                  <a:gd name="connsiteX5" fmla="*/ 1012825 w 1173163"/>
                  <a:gd name="connsiteY5" fmla="*/ 1101725 h 1236662"/>
                  <a:gd name="connsiteX6" fmla="*/ 1060450 w 1173163"/>
                  <a:gd name="connsiteY6" fmla="*/ 1068387 h 1236662"/>
                  <a:gd name="connsiteX7" fmla="*/ 1173163 w 1173163"/>
                  <a:gd name="connsiteY7" fmla="*/ 552450 h 1236662"/>
                  <a:gd name="connsiteX8" fmla="*/ 912813 w 1173163"/>
                  <a:gd name="connsiteY8" fmla="*/ 385762 h 1236662"/>
                  <a:gd name="connsiteX9" fmla="*/ 971550 w 1173163"/>
                  <a:gd name="connsiteY9" fmla="*/ 276225 h 1236662"/>
                  <a:gd name="connsiteX10" fmla="*/ 492125 w 1173163"/>
                  <a:gd name="connsiteY10" fmla="*/ 0 h 1236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3163" h="1236662">
                    <a:moveTo>
                      <a:pt x="492125" y="0"/>
                    </a:moveTo>
                    <a:lnTo>
                      <a:pt x="0" y="690562"/>
                    </a:lnTo>
                    <a:lnTo>
                      <a:pt x="168275" y="698500"/>
                    </a:lnTo>
                    <a:lnTo>
                      <a:pt x="960438" y="1236662"/>
                    </a:lnTo>
                    <a:lnTo>
                      <a:pt x="966788" y="1155700"/>
                    </a:lnTo>
                    <a:lnTo>
                      <a:pt x="1012825" y="1101725"/>
                    </a:lnTo>
                    <a:lnTo>
                      <a:pt x="1060450" y="1068387"/>
                    </a:lnTo>
                    <a:lnTo>
                      <a:pt x="1173163" y="552450"/>
                    </a:lnTo>
                    <a:lnTo>
                      <a:pt x="912813" y="385762"/>
                    </a:lnTo>
                    <a:lnTo>
                      <a:pt x="971550" y="276225"/>
                    </a:lnTo>
                    <a:lnTo>
                      <a:pt x="492125" y="0"/>
                    </a:lnTo>
                    <a:close/>
                  </a:path>
                </a:pathLst>
              </a:custGeom>
              <a:noFill/>
              <a:ln w="19050">
                <a:solidFill>
                  <a:srgbClr val="C00000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030" name="椭圆 1029"/>
            <p:cNvSpPr/>
            <p:nvPr/>
          </p:nvSpPr>
          <p:spPr>
            <a:xfrm rot="1584099">
              <a:off x="2193968" y="3033022"/>
              <a:ext cx="809150" cy="18825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31" name="椭圆 1030"/>
          <p:cNvSpPr/>
          <p:nvPr/>
        </p:nvSpPr>
        <p:spPr>
          <a:xfrm rot="21091316">
            <a:off x="4964979" y="2826485"/>
            <a:ext cx="809150" cy="1882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9" name="TextBox 17"/>
          <p:cNvSpPr txBox="1"/>
          <p:nvPr/>
        </p:nvSpPr>
        <p:spPr>
          <a:xfrm>
            <a:off x="909196" y="4401970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原审批总平面图</a:t>
            </a:r>
            <a:endParaRPr lang="zh-CN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" name="图片 1" descr="37788abbc8e0205e35ebac11fef21e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" y="4796790"/>
            <a:ext cx="1717675" cy="12890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28700" y="6175375"/>
            <a:ext cx="116014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总图绿化1部位</a:t>
            </a:r>
            <a:endParaRPr lang="zh-CN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15" name="图片 14" descr="a1cfe6847b1e7ff3b409e430d4776f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550" y="4796155"/>
            <a:ext cx="1771650" cy="128714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2840355" y="6175375"/>
            <a:ext cx="11582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总图绿化</a:t>
            </a: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2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部位</a:t>
            </a:r>
            <a:endParaRPr lang="zh-CN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1" name="图片 20" descr="e5024acec59403665548e772cdabec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803140"/>
            <a:ext cx="1692275" cy="1282700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4565015" y="6175375"/>
            <a:ext cx="133223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总图绿化</a:t>
            </a: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3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、</a:t>
            </a: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4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部位</a:t>
            </a:r>
            <a:endParaRPr lang="zh-CN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0"/>
            </p:custDataLst>
          </p:nvPr>
        </p:nvSpPr>
        <p:spPr>
          <a:xfrm>
            <a:off x="6459855" y="6175375"/>
            <a:ext cx="143383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地上非机动车位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itchFamily="2" charset="-122"/>
                <a:ea typeface="华文细黑" pitchFamily="2" charset="-122"/>
              </a:rPr>
              <a:t>位置</a:t>
            </a:r>
            <a:endParaRPr lang="zh-CN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6" name="图片 25" descr="ad05d3fe5e2dcdd438ab06f5e16869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2920" y="4796790"/>
            <a:ext cx="1729740" cy="12966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commondata" val="eyJoZGlkIjoiMTgyY2Y5Y2UxZjkwY2NiYzg1MTM4ZmQzOTFhYWJhY2I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600</Words>
  <Application>WPS 演示</Application>
  <PresentationFormat>宽屏</PresentationFormat>
  <Paragraphs>60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宋体</vt:lpstr>
      <vt:lpstr>Wingdings</vt:lpstr>
      <vt:lpstr>黑体</vt:lpstr>
      <vt:lpstr>华文细黑</vt:lpstr>
      <vt:lpstr>微软雅黑</vt:lpstr>
      <vt:lpstr>Calibri</vt:lpstr>
      <vt:lpstr>Arial Unicode MS</vt:lpstr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乔凯</dc:creator>
  <cp:lastModifiedBy>瑾</cp:lastModifiedBy>
  <cp:revision>110</cp:revision>
  <dcterms:created xsi:type="dcterms:W3CDTF">2022-11-07T05:28:00Z</dcterms:created>
  <dcterms:modified xsi:type="dcterms:W3CDTF">2023-11-16T03:44:56Z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24B3C86549C84E56A3044E2AF6B2F0B5_13</vt:lpwstr>
  </property>
  <property fmtid="{D5CDD505-2E9C-101B-9397-08002B2CF9AE}" pid="3" name="KSOProductBuildVer">
    <vt:lpwstr>2052-12.1.0.15712</vt:lpwstr>
  </property>
</Properties>
</file>