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558" r:id="rId3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29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0" autoAdjust="0"/>
    <p:restoredTop sz="94714" autoAdjust="0"/>
  </p:normalViewPr>
  <p:slideViewPr>
    <p:cSldViewPr showGuides="1">
      <p:cViewPr varScale="1">
        <p:scale>
          <a:sx n="83" d="100"/>
          <a:sy n="83" d="100"/>
        </p:scale>
        <p:origin x="139" y="125"/>
      </p:cViewPr>
      <p:guideLst>
        <p:guide orient="horz" pos="2206"/>
        <p:guide pos="2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4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EBA2DC-9576-490C-A2ED-F575CF99924C}" type="datetimeFigureOut">
              <a:rPr lang="zh-CN" altLang="en-US"/>
            </a:fld>
            <a:endParaRPr lang="zh-CN" altLang="en-US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0E3713-EE6E-4285-A9D4-2418626993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5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椭圆 16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椭圆 17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椭圆 18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8637" y="792518"/>
            <a:ext cx="6146483" cy="2384973"/>
          </a:xfrm>
        </p:spPr>
        <p:txBody>
          <a:bodyPr anchor="b"/>
          <a:lstStyle>
            <a:lvl1pPr algn="l"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8637" y="3227878"/>
            <a:ext cx="6146483" cy="7862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1A44-EC5F-4B90-AAB1-081209B3A54C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5B84-F1FD-49EF-B7C3-89338194AE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D57A-D5AA-4C6E-9C4A-01AE6690E6F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C6AA-9716-4B71-8F46-5229D28BA4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7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" name="椭圆 8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" name="椭圆 9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" name="椭圆 10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1591" y="1588771"/>
            <a:ext cx="7223760" cy="4678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DB7C-E4BD-4B8A-A8E4-D7F96574E5B7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1B2-2F82-45C4-A86D-45C57D2ECC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7"/>
          <p:cNvSpPr/>
          <p:nvPr>
            <p:custDataLst>
              <p:tags r:id="rId2"/>
            </p:custDataLst>
          </p:nvPr>
        </p:nvSpPr>
        <p:spPr>
          <a:xfrm>
            <a:off x="965200" y="1631950"/>
            <a:ext cx="684213" cy="6858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773" y="2967547"/>
            <a:ext cx="6495370" cy="1601561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77773" y="1224530"/>
            <a:ext cx="6495370" cy="1500187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5DF9-97F6-43F0-9091-FC453DCDE86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A3F2-676A-48C8-94DC-5B5C6BEAF6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65860" y="1494141"/>
            <a:ext cx="7349490" cy="23276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65860" y="4085859"/>
            <a:ext cx="7349490" cy="23276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D3BB-B11C-42FE-9306-71F1DB68511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E3D9-39E8-4F81-A81A-86E1F4FF05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15404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139313"/>
            <a:ext cx="3868340" cy="41357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315404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139313"/>
            <a:ext cx="3887391" cy="413575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CDC8-6E9B-4771-8B0E-5FB2DB33A72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21DE-0495-40DD-AECF-B9C07ADE06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6"/>
          <p:cNvSpPr/>
          <p:nvPr>
            <p:custDataLst>
              <p:tags r:id="rId2"/>
            </p:custDataLst>
          </p:nvPr>
        </p:nvSpPr>
        <p:spPr>
          <a:xfrm>
            <a:off x="1554163" y="1503363"/>
            <a:ext cx="360045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17"/>
          <p:cNvSpPr/>
          <p:nvPr>
            <p:custDataLst>
              <p:tags r:id="rId3"/>
            </p:custDataLst>
          </p:nvPr>
        </p:nvSpPr>
        <p:spPr>
          <a:xfrm>
            <a:off x="6484938" y="2095500"/>
            <a:ext cx="733425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18"/>
          <p:cNvSpPr/>
          <p:nvPr>
            <p:custDataLst>
              <p:tags r:id="rId4"/>
            </p:custDataLst>
          </p:nvPr>
        </p:nvSpPr>
        <p:spPr>
          <a:xfrm>
            <a:off x="7199313" y="1566863"/>
            <a:ext cx="390525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19"/>
          <p:cNvSpPr/>
          <p:nvPr>
            <p:custDataLst>
              <p:tags r:id="rId5"/>
            </p:custDataLst>
          </p:nvPr>
        </p:nvSpPr>
        <p:spPr>
          <a:xfrm>
            <a:off x="2236788" y="5027613"/>
            <a:ext cx="574675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20"/>
          <p:cNvSpPr/>
          <p:nvPr>
            <p:custDataLst>
              <p:tags r:id="rId6"/>
            </p:custDataLst>
          </p:nvPr>
        </p:nvSpPr>
        <p:spPr>
          <a:xfrm>
            <a:off x="2716213" y="5734050"/>
            <a:ext cx="360362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21"/>
          <p:cNvSpPr/>
          <p:nvPr>
            <p:custDataLst>
              <p:tags r:id="rId7"/>
            </p:custDataLst>
          </p:nvPr>
        </p:nvSpPr>
        <p:spPr>
          <a:xfrm>
            <a:off x="3379788" y="1503363"/>
            <a:ext cx="360045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任意多边形 5"/>
          <p:cNvSpPr/>
          <p:nvPr/>
        </p:nvSpPr>
        <p:spPr>
          <a:xfrm>
            <a:off x="400050" y="476250"/>
            <a:ext cx="8301038" cy="5905500"/>
          </a:xfrm>
          <a:custGeom>
            <a:avLst/>
            <a:gdLst>
              <a:gd name="connsiteX0" fmla="*/ 3790950 w 11068050"/>
              <a:gd name="connsiteY0" fmla="*/ 5886450 h 5905500"/>
              <a:gd name="connsiteX1" fmla="*/ 0 w 11068050"/>
              <a:gd name="connsiteY1" fmla="*/ 5886450 h 5905500"/>
              <a:gd name="connsiteX2" fmla="*/ 0 w 11068050"/>
              <a:gd name="connsiteY2" fmla="*/ 0 h 5905500"/>
              <a:gd name="connsiteX3" fmla="*/ 11068050 w 11068050"/>
              <a:gd name="connsiteY3" fmla="*/ 0 h 5905500"/>
              <a:gd name="connsiteX4" fmla="*/ 11068050 w 11068050"/>
              <a:gd name="connsiteY4" fmla="*/ 5905500 h 5905500"/>
              <a:gd name="connsiteX5" fmla="*/ 7200900 w 11068050"/>
              <a:gd name="connsiteY5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050" h="5905500">
                <a:moveTo>
                  <a:pt x="3790950" y="5886450"/>
                </a:moveTo>
                <a:lnTo>
                  <a:pt x="0" y="5886450"/>
                </a:lnTo>
                <a:lnTo>
                  <a:pt x="0" y="0"/>
                </a:lnTo>
                <a:lnTo>
                  <a:pt x="11068050" y="0"/>
                </a:lnTo>
                <a:lnTo>
                  <a:pt x="11068050" y="5905500"/>
                </a:lnTo>
                <a:lnTo>
                  <a:pt x="7200900" y="5905500"/>
                </a:lnTo>
              </a:path>
            </a:pathLst>
          </a:cu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0" name="椭圆 6"/>
          <p:cNvSpPr/>
          <p:nvPr/>
        </p:nvSpPr>
        <p:spPr>
          <a:xfrm>
            <a:off x="3563938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椭圆 7"/>
          <p:cNvSpPr/>
          <p:nvPr/>
        </p:nvSpPr>
        <p:spPr>
          <a:xfrm>
            <a:off x="4170363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8"/>
          <p:cNvSpPr/>
          <p:nvPr/>
        </p:nvSpPr>
        <p:spPr>
          <a:xfrm>
            <a:off x="4778375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椭圆 9"/>
          <p:cNvSpPr/>
          <p:nvPr/>
        </p:nvSpPr>
        <p:spPr>
          <a:xfrm>
            <a:off x="5384800" y="6267450"/>
            <a:ext cx="17145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1636" y="2611216"/>
            <a:ext cx="5223510" cy="142081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0559-C327-459B-B495-D725D08CA8EA}" type="datetimeFigureOut">
              <a:rPr lang="zh-CN" altLang="en-US"/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4BAF-3DD3-4A0C-8AA4-AFAD48E363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E62D-9F6F-4771-B149-7287C770945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1371-2F31-4569-A757-BE5BD8C977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711200"/>
            <a:ext cx="31968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2" y="733424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7569-53C3-4D22-AD5C-AD214171431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7822-8B68-4970-A99B-E2F22A94F3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9001" y="365126"/>
            <a:ext cx="127635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6447065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6710-BDF2-40F8-9A19-3F59E74CF5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D1FA-4F80-49A8-8885-9D34E51E08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33363"/>
            <a:ext cx="7886700" cy="841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292225"/>
            <a:ext cx="7886700" cy="499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413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DBBC67-D3F4-403E-8E72-AF6050234B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4135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4135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A55FF6-752A-4E73-88DC-B5C47467B2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4.png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23.xml"/><Relationship Id="rId2" Type="http://schemas.openxmlformats.org/officeDocument/2006/relationships/tags" Target="../tags/tag10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image" Target="../media/image8.jpeg"/><Relationship Id="rId14" Type="http://schemas.openxmlformats.org/officeDocument/2006/relationships/tags" Target="../tags/tag18.xml"/><Relationship Id="rId13" Type="http://schemas.openxmlformats.org/officeDocument/2006/relationships/image" Target="../media/image7.jpeg"/><Relationship Id="rId12" Type="http://schemas.openxmlformats.org/officeDocument/2006/relationships/tags" Target="../tags/tag17.xml"/><Relationship Id="rId11" Type="http://schemas.openxmlformats.org/officeDocument/2006/relationships/image" Target="../media/image6.jpeg"/><Relationship Id="rId10" Type="http://schemas.openxmlformats.org/officeDocument/2006/relationships/tags" Target="../tags/tag16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55875" y="-3175"/>
            <a:ext cx="4093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/>
              <a:t>西咸新区建设工程规划条件核实公示牌</a:t>
            </a:r>
            <a:endParaRPr lang="zh-CN" altLang="en-US" sz="1800" b="1"/>
          </a:p>
        </p:txBody>
      </p:sp>
      <p:sp>
        <p:nvSpPr>
          <p:cNvPr id="6" name="文本框 5"/>
          <p:cNvSpPr txBox="1"/>
          <p:nvPr/>
        </p:nvSpPr>
        <p:spPr>
          <a:xfrm>
            <a:off x="6369685" y="332740"/>
            <a:ext cx="2774315" cy="3264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000" b="1">
                <a:sym typeface="+mn-ea"/>
              </a:rPr>
              <a:t>工程概况</a:t>
            </a:r>
            <a:endParaRPr lang="zh-CN" altLang="en-US" sz="1000" b="1"/>
          </a:p>
          <a:p>
            <a:r>
              <a:rPr lang="en-US" sz="1000">
                <a:sym typeface="+mn-ea"/>
              </a:rPr>
              <a:t>       </a:t>
            </a:r>
            <a:r>
              <a:rPr sz="1000">
                <a:sym typeface="+mn-ea"/>
              </a:rPr>
              <a:t>西凹里租赁型保障房项目由西安市房地产经营四公司建设，位于昆明路以北，西三环以西，规划用地面积约13316㎡（19.974亩），用地性质为住宅用地，规划总建筑面积44324㎡，其中地上31183㎡，地下13141㎡</a:t>
            </a:r>
            <a:r>
              <a:rPr lang="zh-CN" sz="1000" dirty="0" smtClean="0">
                <a:sym typeface="+mn-ea"/>
              </a:rPr>
              <a:t>。</a:t>
            </a:r>
            <a:endParaRPr lang="zh-CN" altLang="en-US" sz="1000">
              <a:sym typeface="+mn-ea"/>
            </a:endParaRPr>
          </a:p>
          <a:p>
            <a:r>
              <a:rPr lang="zh-CN" altLang="en-US" sz="1000">
                <a:sym typeface="+mn-ea"/>
              </a:rPr>
              <a:t>设计单位：西安市住宅建筑设计研究院</a:t>
            </a:r>
            <a:endParaRPr lang="zh-CN" altLang="en-US" sz="1000"/>
          </a:p>
          <a:p>
            <a:r>
              <a:rPr lang="zh-CN" altLang="en-US" sz="1000"/>
              <a:t>建设单位：西安市房地经营四公司</a:t>
            </a:r>
            <a:endParaRPr lang="zh-CN" altLang="en-US" sz="1000" b="1"/>
          </a:p>
          <a:p>
            <a:pPr algn="ctr"/>
            <a:endParaRPr lang="zh-CN" altLang="en-US" sz="1000" b="1"/>
          </a:p>
          <a:p>
            <a:pPr algn="ctr"/>
            <a:r>
              <a:rPr lang="zh-CN" altLang="en-US" sz="1000" b="1"/>
              <a:t>公示说明</a:t>
            </a:r>
            <a:endParaRPr lang="zh-CN" altLang="en-US" sz="1000" b="1"/>
          </a:p>
          <a:p>
            <a:pPr algn="l"/>
            <a:r>
              <a:rPr lang="zh-CN" altLang="en-US" sz="1000">
                <a:latin typeface="宋体" panose="02010600030101010101" pitchFamily="2" charset="-122"/>
                <a:cs typeface="宋体" panose="02010600030101010101" pitchFamily="2" charset="-122"/>
              </a:rPr>
              <a:t>①3#公建配套楼施工深化中调整部分外立面设计，与原审批略有差异，项目整体建筑外立面效果与原审批基本保持一致；</a:t>
            </a:r>
            <a:endParaRPr lang="zh-CN" altLang="en-US" sz="1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宋体" panose="02010600030101010101" pitchFamily="2" charset="-122"/>
                <a:cs typeface="宋体" panose="02010600030101010101" pitchFamily="2" charset="-122"/>
              </a:rPr>
              <a:t>②该项目北侧西凹里村暂未拆迁，导致项目北侧原审批2个出入口无法实施且用地被压占约191㎡，建设单位为保证项目交通及消防需求，于东侧修建临时进出道路（宽度约5.8m），并于西侧开设消防口，项目消防验收最终以消防主管单位意见为准；</a:t>
            </a:r>
            <a:endParaRPr lang="zh-CN" altLang="en-US" sz="1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宋体" panose="02010600030101010101" pitchFamily="2" charset="-122"/>
                <a:cs typeface="宋体" panose="02010600030101010101" pitchFamily="2" charset="-122"/>
              </a:rPr>
              <a:t>③室外景观方案较原审批有所调整，绿地率满足审批要求，活动场地位置相应调整，调整后面积满足审批要求；</a:t>
            </a:r>
            <a:endParaRPr lang="zh-CN" altLang="en-US" sz="1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000">
                <a:latin typeface="宋体" panose="02010600030101010101" pitchFamily="2" charset="-122"/>
                <a:cs typeface="宋体" panose="02010600030101010101" pitchFamily="2" charset="-122"/>
              </a:rPr>
              <a:t>建设单位承诺在北侧用地恢复后，按原审批总平面图完成北侧、东南侧出入口（拆除现状大门），封闭西侧消防出入口。</a:t>
            </a:r>
            <a:endParaRPr lang="zh-CN" altLang="en-US" sz="1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000"/>
              <a:t>注：本公示仅供规划管理使用</a:t>
            </a:r>
            <a:endParaRPr lang="zh-CN" altLang="en-US" sz="1000"/>
          </a:p>
        </p:txBody>
      </p:sp>
      <p:sp>
        <p:nvSpPr>
          <p:cNvPr id="11" name="文本框 10"/>
          <p:cNvSpPr txBox="1"/>
          <p:nvPr/>
        </p:nvSpPr>
        <p:spPr>
          <a:xfrm>
            <a:off x="5708015" y="6453505"/>
            <a:ext cx="3435985" cy="35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/>
              <a:t>公示要求：1、公示牌应置于主要路段显眼位置；</a:t>
            </a:r>
            <a:endParaRPr lang="zh-CN" altLang="en-US" sz="1000" b="1"/>
          </a:p>
          <a:p>
            <a:r>
              <a:rPr lang="en-US" altLang="zh-CN" sz="1000" b="1"/>
              <a:t>                  </a:t>
            </a:r>
            <a:r>
              <a:rPr lang="zh-CN" altLang="en-US" sz="1000" b="1"/>
              <a:t>2、公示牌公示期间不得随意撤销、涂改。</a:t>
            </a:r>
            <a:endParaRPr lang="zh-CN" altLang="en-US" sz="1000" b="1"/>
          </a:p>
        </p:txBody>
      </p:sp>
      <p:sp>
        <p:nvSpPr>
          <p:cNvPr id="33" name="文本框 32"/>
          <p:cNvSpPr txBox="1"/>
          <p:nvPr/>
        </p:nvSpPr>
        <p:spPr>
          <a:xfrm>
            <a:off x="251460" y="6443345"/>
            <a:ext cx="4279265" cy="377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/>
              <a:t>咨询电话：西咸新区自然资源和规划局（沣东）工作部</a:t>
            </a:r>
            <a:r>
              <a:rPr lang="en-US" altLang="zh-CN" sz="1000" b="1"/>
              <a:t>   </a:t>
            </a:r>
            <a:r>
              <a:rPr lang="zh-CN" altLang="en-US" sz="1000" b="1"/>
              <a:t>89110704</a:t>
            </a:r>
            <a:endParaRPr lang="zh-CN" altLang="en-US" sz="1000" b="1"/>
          </a:p>
          <a:p>
            <a:r>
              <a:rPr lang="en-US" altLang="zh-CN" sz="1000" b="1"/>
              <a:t>                  </a:t>
            </a:r>
            <a:r>
              <a:rPr lang="zh-CN" altLang="en-US" sz="1000" b="1"/>
              <a:t>西咸新区政务服务（沣东）中心</a:t>
            </a:r>
            <a:r>
              <a:rPr lang="en-US" altLang="zh-CN" sz="1000" b="1"/>
              <a:t>   </a:t>
            </a:r>
            <a:r>
              <a:rPr lang="zh-CN" altLang="en-US" sz="1000" b="1"/>
              <a:t>89105539</a:t>
            </a:r>
            <a:r>
              <a:rPr lang="en-US" altLang="zh-CN" sz="1000" b="1"/>
              <a:t>  </a:t>
            </a:r>
            <a:endParaRPr lang="en-US" altLang="zh-CN" sz="1000" b="1"/>
          </a:p>
        </p:txBody>
      </p:sp>
      <p:sp>
        <p:nvSpPr>
          <p:cNvPr id="7" name="文本框 6"/>
          <p:cNvSpPr txBox="1"/>
          <p:nvPr/>
        </p:nvSpPr>
        <p:spPr>
          <a:xfrm>
            <a:off x="0" y="1844675"/>
            <a:ext cx="44323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ym typeface="+mn-ea"/>
              </a:rPr>
              <a:t>西凹里租赁型保障房</a:t>
            </a:r>
            <a:r>
              <a:rPr lang="zh-CN" altLang="en-US" sz="1600" b="1"/>
              <a:t>项</a:t>
            </a:r>
            <a:endParaRPr lang="zh-CN" altLang="en-US" sz="1600" b="1"/>
          </a:p>
          <a:p>
            <a:r>
              <a:rPr lang="zh-CN" altLang="en-US" sz="1600" b="1"/>
              <a:t>目</a:t>
            </a:r>
            <a:endParaRPr lang="zh-CN" altLang="en-US" sz="1600" b="1"/>
          </a:p>
        </p:txBody>
      </p:sp>
      <p:sp>
        <p:nvSpPr>
          <p:cNvPr id="60" name="文本框 59"/>
          <p:cNvSpPr txBox="1"/>
          <p:nvPr/>
        </p:nvSpPr>
        <p:spPr>
          <a:xfrm>
            <a:off x="6372225" y="4355465"/>
            <a:ext cx="3485515" cy="283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公示日期：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19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-2023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27</a:t>
            </a:r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endParaRPr lang="zh-CN" altLang="en-US" sz="1000" b="1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000"/>
          </a:p>
        </p:txBody>
      </p:sp>
      <p:pic>
        <p:nvPicPr>
          <p:cNvPr id="146" name="图片 145" descr="西凹里景观对比改(1)_01"/>
          <p:cNvPicPr>
            <a:picLocks noChangeAspect="1"/>
          </p:cNvPicPr>
          <p:nvPr/>
        </p:nvPicPr>
        <p:blipFill>
          <a:blip r:embed="rId1"/>
          <a:srcRect l="12604" t="4802" r="12583" b="5605"/>
          <a:stretch>
            <a:fillRect/>
          </a:stretch>
        </p:blipFill>
        <p:spPr>
          <a:xfrm>
            <a:off x="395605" y="332740"/>
            <a:ext cx="5941695" cy="4003040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3895" y="4647565"/>
            <a:ext cx="4197985" cy="1500505"/>
          </a:xfrm>
          <a:prstGeom prst="rect">
            <a:avLst/>
          </a:prstGeom>
        </p:spPr>
      </p:pic>
      <p:sp>
        <p:nvSpPr>
          <p:cNvPr id="148" name="文本框 147"/>
          <p:cNvSpPr txBox="1"/>
          <p:nvPr/>
        </p:nvSpPr>
        <p:spPr>
          <a:xfrm>
            <a:off x="2077720" y="6189980"/>
            <a:ext cx="1410335" cy="278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配套楼外立面对比</a:t>
            </a:r>
            <a:endParaRPr lang="zh-CN" altLang="en-US" sz="1200"/>
          </a:p>
        </p:txBody>
      </p:sp>
      <p:sp>
        <p:nvSpPr>
          <p:cNvPr id="149" name="文本框 148"/>
          <p:cNvSpPr txBox="1"/>
          <p:nvPr>
            <p:custDataLst>
              <p:tags r:id="rId4"/>
            </p:custDataLst>
          </p:nvPr>
        </p:nvSpPr>
        <p:spPr>
          <a:xfrm>
            <a:off x="2051685" y="4365625"/>
            <a:ext cx="2560320" cy="278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室外布置情况对比（左侧为原审批）</a:t>
            </a:r>
            <a:endParaRPr lang="zh-CN" altLang="en-US" sz="1200"/>
          </a:p>
        </p:txBody>
      </p:sp>
      <p:sp>
        <p:nvSpPr>
          <p:cNvPr id="150" name="矩形 149"/>
          <p:cNvSpPr/>
          <p:nvPr/>
        </p:nvSpPr>
        <p:spPr>
          <a:xfrm>
            <a:off x="1619885" y="2853055"/>
            <a:ext cx="367665" cy="3041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2" name="矩形 151"/>
          <p:cNvSpPr/>
          <p:nvPr>
            <p:custDataLst>
              <p:tags r:id="rId5"/>
            </p:custDataLst>
          </p:nvPr>
        </p:nvSpPr>
        <p:spPr>
          <a:xfrm>
            <a:off x="443230" y="1340485"/>
            <a:ext cx="108585" cy="4222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3" name="矩形 152"/>
          <p:cNvSpPr/>
          <p:nvPr>
            <p:custDataLst>
              <p:tags r:id="rId6"/>
            </p:custDataLst>
          </p:nvPr>
        </p:nvSpPr>
        <p:spPr>
          <a:xfrm>
            <a:off x="395605" y="476250"/>
            <a:ext cx="392430" cy="3625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4" name="矩形 153"/>
          <p:cNvSpPr/>
          <p:nvPr>
            <p:custDataLst>
              <p:tags r:id="rId7"/>
            </p:custDataLst>
          </p:nvPr>
        </p:nvSpPr>
        <p:spPr>
          <a:xfrm>
            <a:off x="2915920" y="404495"/>
            <a:ext cx="392430" cy="3625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5" name="图片 154" descr="33946731cbe327282be20dd603140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9711"/>
          <a:stretch>
            <a:fillRect/>
          </a:stretch>
        </p:blipFill>
        <p:spPr>
          <a:xfrm>
            <a:off x="5076190" y="4652010"/>
            <a:ext cx="1788795" cy="1485900"/>
          </a:xfrm>
          <a:prstGeom prst="rect">
            <a:avLst/>
          </a:prstGeom>
        </p:spPr>
      </p:pic>
      <p:pic>
        <p:nvPicPr>
          <p:cNvPr id="156" name="图片 155" descr="305e8e66b464af901bb0a3c66867fb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15785" y="4652010"/>
            <a:ext cx="2014855" cy="1486535"/>
          </a:xfrm>
          <a:prstGeom prst="rect">
            <a:avLst/>
          </a:prstGeom>
        </p:spPr>
      </p:pic>
      <p:pic>
        <p:nvPicPr>
          <p:cNvPr id="157" name="图片 156" descr="2bc935603556688cff504a29c7d228e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r="12271"/>
          <a:stretch>
            <a:fillRect/>
          </a:stretch>
        </p:blipFill>
        <p:spPr>
          <a:xfrm>
            <a:off x="1986915" y="3251200"/>
            <a:ext cx="1268730" cy="1084580"/>
          </a:xfrm>
          <a:prstGeom prst="rect">
            <a:avLst/>
          </a:prstGeom>
        </p:spPr>
      </p:pic>
      <p:pic>
        <p:nvPicPr>
          <p:cNvPr id="158" name="图片 157" descr="d9af94eee62fc64390bc9e57c1797b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003800" y="3306445"/>
            <a:ext cx="1365250" cy="1029335"/>
          </a:xfrm>
          <a:prstGeom prst="rect">
            <a:avLst/>
          </a:prstGeom>
        </p:spPr>
      </p:pic>
      <p:sp>
        <p:nvSpPr>
          <p:cNvPr id="159" name="文本框 158"/>
          <p:cNvSpPr txBox="1"/>
          <p:nvPr>
            <p:custDataLst>
              <p:tags r:id="rId16"/>
            </p:custDataLst>
          </p:nvPr>
        </p:nvSpPr>
        <p:spPr>
          <a:xfrm>
            <a:off x="5435600" y="6137910"/>
            <a:ext cx="950595" cy="273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西侧消防口</a:t>
            </a:r>
            <a:endParaRPr lang="zh-CN" altLang="en-US" sz="1200"/>
          </a:p>
        </p:txBody>
      </p:sp>
      <p:sp>
        <p:nvSpPr>
          <p:cNvPr id="160" name="文本框 159"/>
          <p:cNvSpPr txBox="1"/>
          <p:nvPr>
            <p:custDataLst>
              <p:tags r:id="rId17"/>
            </p:custDataLst>
          </p:nvPr>
        </p:nvSpPr>
        <p:spPr>
          <a:xfrm>
            <a:off x="7235825" y="6138545"/>
            <a:ext cx="1423035" cy="232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东侧大门现状照片</a:t>
            </a:r>
            <a:endParaRPr lang="zh-CN" altLang="en-US" sz="1200"/>
          </a:p>
        </p:txBody>
      </p:sp>
      <p:sp>
        <p:nvSpPr>
          <p:cNvPr id="161" name="文本框 160"/>
          <p:cNvSpPr txBox="1"/>
          <p:nvPr>
            <p:custDataLst>
              <p:tags r:id="rId18"/>
            </p:custDataLst>
          </p:nvPr>
        </p:nvSpPr>
        <p:spPr>
          <a:xfrm>
            <a:off x="1987550" y="3060065"/>
            <a:ext cx="1329690" cy="161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00"/>
              <a:t>北侧靠西开口现状照片</a:t>
            </a:r>
            <a:endParaRPr lang="zh-CN" altLang="en-US" sz="900"/>
          </a:p>
        </p:txBody>
      </p:sp>
      <p:sp>
        <p:nvSpPr>
          <p:cNvPr id="162" name="文本框 161"/>
          <p:cNvSpPr txBox="1"/>
          <p:nvPr>
            <p:custDataLst>
              <p:tags r:id="rId19"/>
            </p:custDataLst>
          </p:nvPr>
        </p:nvSpPr>
        <p:spPr>
          <a:xfrm>
            <a:off x="5143500" y="3104515"/>
            <a:ext cx="1225550" cy="115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"/>
              <a:t>北侧靠东开口现状照片</a:t>
            </a:r>
            <a:endParaRPr lang="zh-CN" altLang="en-US" sz="800"/>
          </a:p>
        </p:txBody>
      </p:sp>
    </p:spTree>
    <p:custDataLst>
      <p:tags r:id="rId20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1210172630"/>
  <p:tag name="MH_LIBRARY" val="GRAPHIC"/>
  <p:tag name="MH_ORDER" val="Chevron 47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MH" val="20151210174046"/>
  <p:tag name="MH_LIBRARY" val="GRAPHIC"/>
  <p:tag name="MH_ORDER" val="Oval 2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60"/>
  <p:tag name="KSO_WM_SPECIAL_SOURCE" val="bdnull"/>
</p:tagLst>
</file>

<file path=ppt/tags/tag24.xml><?xml version="1.0" encoding="utf-8"?>
<p:tagLst xmlns:p="http://schemas.openxmlformats.org/presentationml/2006/main">
  <p:tag name="COMMONDATA" val="eyJoZGlkIjoiZGUzNzg3YWVhZDU1ZjMwMDQzNGYwYTEzMDNhMmNkZDMifQ=="/>
  <p:tag name="KSO_WPP_MARK_KEY" val="acc68c3d-c6bb-4cb7-9a87-c5ff8f9bff2c"/>
</p:tagLst>
</file>

<file path=ppt/tags/tag3.xml><?xml version="1.0" encoding="utf-8"?>
<p:tagLst xmlns:p="http://schemas.openxmlformats.org/presentationml/2006/main">
  <p:tag name="MH" val="20151210174046"/>
  <p:tag name="MH_LIBRARY" val="GRAPHIC"/>
  <p:tag name="MH_ORDER" val="Oval 4"/>
</p:tagLst>
</file>

<file path=ppt/tags/tag4.xml><?xml version="1.0" encoding="utf-8"?>
<p:tagLst xmlns:p="http://schemas.openxmlformats.org/presentationml/2006/main">
  <p:tag name="MH" val="20151210174046"/>
  <p:tag name="MH_LIBRARY" val="GRAPHIC"/>
  <p:tag name="MH_ORDER" val="Oval 5"/>
</p:tagLst>
</file>

<file path=ppt/tags/tag5.xml><?xml version="1.0" encoding="utf-8"?>
<p:tagLst xmlns:p="http://schemas.openxmlformats.org/presentationml/2006/main">
  <p:tag name="MH" val="20151210174046"/>
  <p:tag name="MH_LIBRARY" val="GRAPHIC"/>
  <p:tag name="MH_ORDER" val="Oval 6"/>
</p:tagLst>
</file>

<file path=ppt/tags/tag6.xml><?xml version="1.0" encoding="utf-8"?>
<p:tagLst xmlns:p="http://schemas.openxmlformats.org/presentationml/2006/main">
  <p:tag name="MH" val="20151210174046"/>
  <p:tag name="MH_LIBRARY" val="GRAPHIC"/>
  <p:tag name="MH_ORDER" val="Oval 7"/>
</p:tagLst>
</file>

<file path=ppt/tags/tag7.xml><?xml version="1.0" encoding="utf-8"?>
<p:tagLst xmlns:p="http://schemas.openxmlformats.org/presentationml/2006/main">
  <p:tag name="MH" val="20151210174046"/>
  <p:tag name="MH_LIBRARY" val="GRAPHIC"/>
  <p:tag name="MH_ORDER" val="Oval 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heme/theme1.xml><?xml version="1.0" encoding="utf-8"?>
<a:theme xmlns:a="http://schemas.openxmlformats.org/drawingml/2006/main" name="2_Office 主题">
  <a:themeElements>
    <a:clrScheme name="自定义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C032"/>
      </a:accent1>
      <a:accent2>
        <a:srgbClr val="FFC000"/>
      </a:accent2>
      <a:accent3>
        <a:srgbClr val="00B0F0"/>
      </a:accent3>
      <a:accent4>
        <a:srgbClr val="CDA5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WPS 演示</Application>
  <PresentationFormat>全屏显示(4:3)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2_Office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审批联席会 （议题）</dc:title>
  <dc:creator>娃娃呱</dc:creator>
  <cp:lastModifiedBy>兰佩若琦</cp:lastModifiedBy>
  <cp:revision>301</cp:revision>
  <dcterms:created xsi:type="dcterms:W3CDTF">2018-10-30T01:26:00Z</dcterms:created>
  <dcterms:modified xsi:type="dcterms:W3CDTF">2023-12-19T02:50:37Z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KSORubyTemplateID">
    <vt:lpwstr>2</vt:lpwstr>
  </property>
  <property fmtid="{D5CDD505-2E9C-101B-9397-08002B2CF9AE}" pid="4" name="ICV">
    <vt:lpwstr>CD9BA5A6187F4346AF05A561D249BE23_13</vt:lpwstr>
  </property>
</Properties>
</file>