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559" r:id="rId3"/>
    <p:sldId id="1558" r:id="rId5"/>
  </p:sldIdLst>
  <p:sldSz cx="12192000" cy="6858000"/>
  <p:notesSz cx="6858000" cy="9144000"/>
  <p:custDataLst>
    <p:tags r:id="rId1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0" userDrawn="1">
          <p15:clr>
            <a:srgbClr val="A4A3A4"/>
          </p15:clr>
        </p15:guide>
        <p15:guide id="2" pos="40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" lastIdx="1" clrIdx="0"/>
  <p:cmAuthor id="2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90" autoAdjust="0"/>
    <p:restoredTop sz="94714" autoAdjust="0"/>
  </p:normalViewPr>
  <p:slideViewPr>
    <p:cSldViewPr showGuides="1">
      <p:cViewPr varScale="1">
        <p:scale>
          <a:sx n="83" d="100"/>
          <a:sy n="83" d="100"/>
        </p:scale>
        <p:origin x="139" y="125"/>
      </p:cViewPr>
      <p:guideLst>
        <p:guide orient="horz" pos="2250"/>
        <p:guide pos="40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BEBA2DC-9576-490C-A2ED-F575CF99924C}" type="datetimeFigureOut">
              <a:rPr lang="zh-CN" altLang="en-US"/>
            </a:fld>
            <a:endParaRPr lang="zh-CN" altLang="en-US"/>
          </a:p>
        </p:txBody>
      </p:sp>
      <p:sp>
        <p:nvSpPr>
          <p:cNvPr id="12292" name="幻灯片图像占位符 3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1229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50E3713-EE6E-4285-A9D4-24186269936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15"/>
          <p:cNvSpPr/>
          <p:nvPr/>
        </p:nvSpPr>
        <p:spPr>
          <a:xfrm>
            <a:off x="4751917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椭圆 16"/>
          <p:cNvSpPr/>
          <p:nvPr/>
        </p:nvSpPr>
        <p:spPr>
          <a:xfrm>
            <a:off x="5560484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椭圆 17"/>
          <p:cNvSpPr/>
          <p:nvPr/>
        </p:nvSpPr>
        <p:spPr>
          <a:xfrm>
            <a:off x="6371167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椭圆 18"/>
          <p:cNvSpPr/>
          <p:nvPr/>
        </p:nvSpPr>
        <p:spPr>
          <a:xfrm>
            <a:off x="7179733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04849" y="792518"/>
            <a:ext cx="8195311" cy="2384973"/>
          </a:xfrm>
        </p:spPr>
        <p:txBody>
          <a:bodyPr anchor="b"/>
          <a:lstStyle>
            <a:lvl1pPr algn="l">
              <a:defRPr sz="45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04849" y="3227878"/>
            <a:ext cx="8195311" cy="78622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71A44-EC5F-4B90-AAB1-081209B3A54C}" type="datetimeFigureOut">
              <a:rPr lang="zh-CN" altLang="en-US"/>
            </a:fld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15B84-F1FD-49EF-B7C3-89338194AED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7"/>
          <p:cNvSpPr/>
          <p:nvPr/>
        </p:nvSpPr>
        <p:spPr>
          <a:xfrm>
            <a:off x="4751917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5" name="椭圆 8"/>
          <p:cNvSpPr/>
          <p:nvPr/>
        </p:nvSpPr>
        <p:spPr>
          <a:xfrm>
            <a:off x="5560484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6" name="椭圆 9"/>
          <p:cNvSpPr/>
          <p:nvPr/>
        </p:nvSpPr>
        <p:spPr>
          <a:xfrm>
            <a:off x="6371167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8" name="椭圆 10"/>
          <p:cNvSpPr/>
          <p:nvPr/>
        </p:nvSpPr>
        <p:spPr>
          <a:xfrm>
            <a:off x="7179733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22121" y="1588771"/>
            <a:ext cx="9631680" cy="467868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0DB7C-E4BD-4B8A-A8E4-D7F96574E5B7}" type="datetimeFigureOut">
              <a:rPr lang="zh-CN" altLang="en-US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AB1B2-2F82-45C4-A86D-45C57D2ECCB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7"/>
          <p:cNvSpPr/>
          <p:nvPr>
            <p:custDataLst>
              <p:tags r:id="rId2"/>
            </p:custDataLst>
          </p:nvPr>
        </p:nvSpPr>
        <p:spPr>
          <a:xfrm>
            <a:off x="1286933" y="1631950"/>
            <a:ext cx="912284" cy="6858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70364" y="2967547"/>
            <a:ext cx="8660493" cy="1601561"/>
          </a:xfrm>
        </p:spPr>
        <p:txBody>
          <a:bodyPr anchor="t">
            <a:normAutofit/>
          </a:bodyPr>
          <a:lstStyle>
            <a:lvl1pPr>
              <a:defRPr sz="48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70364" y="1224530"/>
            <a:ext cx="8660493" cy="1500187"/>
          </a:xfr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B5DF9-97F6-43F0-9091-FC453DCDE86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1A3F2-676A-48C8-94DC-5B5C6BEAF68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554480" y="1494141"/>
            <a:ext cx="9799320" cy="23276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554480" y="4085859"/>
            <a:ext cx="9799320" cy="23276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2D3BB-B11C-42FE-9306-71F1DB68511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FE3D9-39E8-4F81-A81A-86E1F4FF05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315404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139313"/>
            <a:ext cx="5157787" cy="413575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31540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139313"/>
            <a:ext cx="5183188" cy="413575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3CDC8-6E9B-4771-8B0E-5FB2DB33A72C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C21DE-0495-40DD-AECF-B9C07ADE065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16"/>
          <p:cNvSpPr/>
          <p:nvPr>
            <p:custDataLst>
              <p:tags r:id="rId2"/>
            </p:custDataLst>
          </p:nvPr>
        </p:nvSpPr>
        <p:spPr>
          <a:xfrm>
            <a:off x="2072217" y="1503363"/>
            <a:ext cx="4800600" cy="36004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17"/>
          <p:cNvSpPr/>
          <p:nvPr>
            <p:custDataLst>
              <p:tags r:id="rId3"/>
            </p:custDataLst>
          </p:nvPr>
        </p:nvSpPr>
        <p:spPr>
          <a:xfrm>
            <a:off x="8646584" y="2095500"/>
            <a:ext cx="977900" cy="733425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18"/>
          <p:cNvSpPr/>
          <p:nvPr>
            <p:custDataLst>
              <p:tags r:id="rId4"/>
            </p:custDataLst>
          </p:nvPr>
        </p:nvSpPr>
        <p:spPr>
          <a:xfrm>
            <a:off x="9599084" y="1566863"/>
            <a:ext cx="520700" cy="39370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19"/>
          <p:cNvSpPr/>
          <p:nvPr>
            <p:custDataLst>
              <p:tags r:id="rId5"/>
            </p:custDataLst>
          </p:nvPr>
        </p:nvSpPr>
        <p:spPr>
          <a:xfrm>
            <a:off x="2982384" y="5027613"/>
            <a:ext cx="766233" cy="5762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20"/>
          <p:cNvSpPr/>
          <p:nvPr>
            <p:custDataLst>
              <p:tags r:id="rId6"/>
            </p:custDataLst>
          </p:nvPr>
        </p:nvSpPr>
        <p:spPr>
          <a:xfrm>
            <a:off x="3621617" y="5734050"/>
            <a:ext cx="480483" cy="3587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21"/>
          <p:cNvSpPr/>
          <p:nvPr>
            <p:custDataLst>
              <p:tags r:id="rId7"/>
            </p:custDataLst>
          </p:nvPr>
        </p:nvSpPr>
        <p:spPr>
          <a:xfrm>
            <a:off x="4506384" y="1503363"/>
            <a:ext cx="4800600" cy="360045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 5"/>
          <p:cNvSpPr/>
          <p:nvPr/>
        </p:nvSpPr>
        <p:spPr>
          <a:xfrm>
            <a:off x="533400" y="476250"/>
            <a:ext cx="11068051" cy="5905500"/>
          </a:xfrm>
          <a:custGeom>
            <a:avLst/>
            <a:gdLst>
              <a:gd name="connsiteX0" fmla="*/ 3790950 w 11068050"/>
              <a:gd name="connsiteY0" fmla="*/ 5886450 h 5905500"/>
              <a:gd name="connsiteX1" fmla="*/ 0 w 11068050"/>
              <a:gd name="connsiteY1" fmla="*/ 5886450 h 5905500"/>
              <a:gd name="connsiteX2" fmla="*/ 0 w 11068050"/>
              <a:gd name="connsiteY2" fmla="*/ 0 h 5905500"/>
              <a:gd name="connsiteX3" fmla="*/ 11068050 w 11068050"/>
              <a:gd name="connsiteY3" fmla="*/ 0 h 5905500"/>
              <a:gd name="connsiteX4" fmla="*/ 11068050 w 11068050"/>
              <a:gd name="connsiteY4" fmla="*/ 5905500 h 5905500"/>
              <a:gd name="connsiteX5" fmla="*/ 7200900 w 11068050"/>
              <a:gd name="connsiteY5" fmla="*/ 590550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050" h="5905500">
                <a:moveTo>
                  <a:pt x="3790950" y="5886450"/>
                </a:moveTo>
                <a:lnTo>
                  <a:pt x="0" y="5886450"/>
                </a:lnTo>
                <a:lnTo>
                  <a:pt x="0" y="0"/>
                </a:lnTo>
                <a:lnTo>
                  <a:pt x="11068050" y="0"/>
                </a:lnTo>
                <a:lnTo>
                  <a:pt x="11068050" y="5905500"/>
                </a:lnTo>
                <a:lnTo>
                  <a:pt x="7200900" y="5905500"/>
                </a:lnTo>
              </a:path>
            </a:pathLst>
          </a:cu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0" name="椭圆 6"/>
          <p:cNvSpPr/>
          <p:nvPr/>
        </p:nvSpPr>
        <p:spPr>
          <a:xfrm>
            <a:off x="4751917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1" name="椭圆 7"/>
          <p:cNvSpPr/>
          <p:nvPr/>
        </p:nvSpPr>
        <p:spPr>
          <a:xfrm>
            <a:off x="5560484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椭圆 8"/>
          <p:cNvSpPr/>
          <p:nvPr/>
        </p:nvSpPr>
        <p:spPr>
          <a:xfrm>
            <a:off x="6371167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3" name="椭圆 9"/>
          <p:cNvSpPr/>
          <p:nvPr/>
        </p:nvSpPr>
        <p:spPr>
          <a:xfrm>
            <a:off x="7179733" y="6267450"/>
            <a:ext cx="228600" cy="228600"/>
          </a:xfrm>
          <a:prstGeom prst="ellipse">
            <a:avLst/>
          </a:prstGeom>
          <a:noFill/>
          <a:ln w="38100">
            <a:solidFill>
              <a:srgbClr val="F8F8F8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02181" y="2611216"/>
            <a:ext cx="6964680" cy="1420813"/>
          </a:xfrm>
        </p:spPr>
        <p:txBody>
          <a:bodyPr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50559-C327-459B-B495-D725D08CA8EA}" type="datetimeFigureOut">
              <a:rPr lang="zh-CN" altLang="en-US"/>
            </a:fld>
            <a:endParaRPr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14BAF-3DD3-4A0C-8AA4-AFAD48E3633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4E62D-9F6F-4771-B149-7287C770945E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C1371-2F31-4569-A757-BE5BD8C9775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711200"/>
            <a:ext cx="4262400" cy="1600200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352523" y="733424"/>
            <a:ext cx="5971200" cy="54036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311400"/>
            <a:ext cx="42624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07569-53C3-4D22-AD5C-AD214171431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67822-8B68-4970-A99B-E2F22A94F3C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652001" y="365126"/>
            <a:ext cx="17018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8596087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56710-BDF2-40F8-9A19-3F59E74CF5A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0D1FA-4F80-49A8-8885-9D34E51E08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29068"/>
            <a:ext cx="10515600" cy="557509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DD57A-D5AA-4C6E-9C4A-01AE6690E6F4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0C6AA-9716-4B71-8F46-5229D28BA4C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 bwMode="auto">
          <a:xfrm>
            <a:off x="838200" y="233363"/>
            <a:ext cx="10515600" cy="841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 bwMode="auto">
          <a:xfrm>
            <a:off x="838200" y="1292225"/>
            <a:ext cx="10515600" cy="4994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4135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FDBBC67-D3F4-403E-8E72-AF6050234B8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4135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4135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A55FF6-752A-4E73-88DC-B5C47467B28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171450" indent="-171450" algn="just" defTabSz="685800" rtl="0" eaLnBrk="0" fontAlgn="base" hangingPunct="0">
        <a:lnSpc>
          <a:spcPct val="12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just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just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just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just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image" Target="../media/image6.png"/><Relationship Id="rId7" Type="http://schemas.openxmlformats.org/officeDocument/2006/relationships/tags" Target="../tags/tag13.xml"/><Relationship Id="rId6" Type="http://schemas.openxmlformats.org/officeDocument/2006/relationships/image" Target="../media/image5.png"/><Relationship Id="rId5" Type="http://schemas.openxmlformats.org/officeDocument/2006/relationships/tags" Target="../tags/tag12.xml"/><Relationship Id="rId4" Type="http://schemas.openxmlformats.org/officeDocument/2006/relationships/image" Target="../media/image4.jpeg"/><Relationship Id="rId33" Type="http://schemas.openxmlformats.org/officeDocument/2006/relationships/notesSlide" Target="../notesSlides/notesSlide1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29.xml"/><Relationship Id="rId30" Type="http://schemas.openxmlformats.org/officeDocument/2006/relationships/tags" Target="../tags/tag28.xml"/><Relationship Id="rId3" Type="http://schemas.openxmlformats.org/officeDocument/2006/relationships/tags" Target="../tags/tag11.xml"/><Relationship Id="rId29" Type="http://schemas.openxmlformats.org/officeDocument/2006/relationships/tags" Target="../tags/tag27.xml"/><Relationship Id="rId28" Type="http://schemas.openxmlformats.org/officeDocument/2006/relationships/tags" Target="../tags/tag26.xml"/><Relationship Id="rId27" Type="http://schemas.openxmlformats.org/officeDocument/2006/relationships/tags" Target="../tags/tag25.xml"/><Relationship Id="rId26" Type="http://schemas.openxmlformats.org/officeDocument/2006/relationships/tags" Target="../tags/tag24.xml"/><Relationship Id="rId25" Type="http://schemas.openxmlformats.org/officeDocument/2006/relationships/tags" Target="../tags/tag23.xml"/><Relationship Id="rId24" Type="http://schemas.openxmlformats.org/officeDocument/2006/relationships/image" Target="../media/image13.png"/><Relationship Id="rId23" Type="http://schemas.openxmlformats.org/officeDocument/2006/relationships/tags" Target="../tags/tag22.xml"/><Relationship Id="rId22" Type="http://schemas.openxmlformats.org/officeDocument/2006/relationships/image" Target="../media/image12.png"/><Relationship Id="rId21" Type="http://schemas.openxmlformats.org/officeDocument/2006/relationships/tags" Target="../tags/tag21.xml"/><Relationship Id="rId20" Type="http://schemas.openxmlformats.org/officeDocument/2006/relationships/image" Target="../media/image11.png"/><Relationship Id="rId2" Type="http://schemas.openxmlformats.org/officeDocument/2006/relationships/image" Target="../media/image3.jpeg"/><Relationship Id="rId19" Type="http://schemas.openxmlformats.org/officeDocument/2006/relationships/tags" Target="../tags/tag20.xml"/><Relationship Id="rId18" Type="http://schemas.openxmlformats.org/officeDocument/2006/relationships/tags" Target="../tags/tag19.xml"/><Relationship Id="rId17" Type="http://schemas.openxmlformats.org/officeDocument/2006/relationships/image" Target="../media/image10.png"/><Relationship Id="rId16" Type="http://schemas.openxmlformats.org/officeDocument/2006/relationships/tags" Target="../tags/tag18.xml"/><Relationship Id="rId15" Type="http://schemas.openxmlformats.org/officeDocument/2006/relationships/image" Target="../media/image9.png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image" Target="../media/image8.png"/><Relationship Id="rId11" Type="http://schemas.openxmlformats.org/officeDocument/2006/relationships/tags" Target="../tags/tag15.xml"/><Relationship Id="rId10" Type="http://schemas.openxmlformats.org/officeDocument/2006/relationships/image" Target="../media/image7.png"/><Relationship Id="rId1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34.xml"/><Relationship Id="rId7" Type="http://schemas.openxmlformats.org/officeDocument/2006/relationships/image" Target="../media/image16.png"/><Relationship Id="rId6" Type="http://schemas.openxmlformats.org/officeDocument/2006/relationships/tags" Target="../tags/tag33.xml"/><Relationship Id="rId51" Type="http://schemas.openxmlformats.org/officeDocument/2006/relationships/notesSlide" Target="../notesSlides/notesSlide2.xml"/><Relationship Id="rId50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9" Type="http://schemas.openxmlformats.org/officeDocument/2006/relationships/tags" Target="../tags/tag63.xml"/><Relationship Id="rId48" Type="http://schemas.openxmlformats.org/officeDocument/2006/relationships/tags" Target="../tags/tag62.xml"/><Relationship Id="rId47" Type="http://schemas.openxmlformats.org/officeDocument/2006/relationships/tags" Target="../tags/tag61.xml"/><Relationship Id="rId46" Type="http://schemas.openxmlformats.org/officeDocument/2006/relationships/tags" Target="../tags/tag60.xml"/><Relationship Id="rId45" Type="http://schemas.openxmlformats.org/officeDocument/2006/relationships/tags" Target="../tags/tag59.xml"/><Relationship Id="rId44" Type="http://schemas.openxmlformats.org/officeDocument/2006/relationships/tags" Target="../tags/tag58.xml"/><Relationship Id="rId43" Type="http://schemas.openxmlformats.org/officeDocument/2006/relationships/tags" Target="../tags/tag57.xml"/><Relationship Id="rId42" Type="http://schemas.openxmlformats.org/officeDocument/2006/relationships/image" Target="../media/image27.jpeg"/><Relationship Id="rId41" Type="http://schemas.openxmlformats.org/officeDocument/2006/relationships/tags" Target="../tags/tag56.xml"/><Relationship Id="rId40" Type="http://schemas.openxmlformats.org/officeDocument/2006/relationships/tags" Target="../tags/tag55.xml"/><Relationship Id="rId4" Type="http://schemas.openxmlformats.org/officeDocument/2006/relationships/tags" Target="../tags/tag32.xml"/><Relationship Id="rId39" Type="http://schemas.openxmlformats.org/officeDocument/2006/relationships/tags" Target="../tags/tag54.xml"/><Relationship Id="rId38" Type="http://schemas.openxmlformats.org/officeDocument/2006/relationships/tags" Target="../tags/tag53.xml"/><Relationship Id="rId37" Type="http://schemas.openxmlformats.org/officeDocument/2006/relationships/tags" Target="../tags/tag52.xml"/><Relationship Id="rId36" Type="http://schemas.openxmlformats.org/officeDocument/2006/relationships/tags" Target="../tags/tag51.xml"/><Relationship Id="rId35" Type="http://schemas.openxmlformats.org/officeDocument/2006/relationships/tags" Target="../tags/tag50.xml"/><Relationship Id="rId34" Type="http://schemas.openxmlformats.org/officeDocument/2006/relationships/tags" Target="../tags/tag49.xml"/><Relationship Id="rId33" Type="http://schemas.openxmlformats.org/officeDocument/2006/relationships/image" Target="../media/image26.png"/><Relationship Id="rId32" Type="http://schemas.openxmlformats.org/officeDocument/2006/relationships/tags" Target="../tags/tag48.xml"/><Relationship Id="rId31" Type="http://schemas.openxmlformats.org/officeDocument/2006/relationships/tags" Target="../tags/tag47.xml"/><Relationship Id="rId30" Type="http://schemas.openxmlformats.org/officeDocument/2006/relationships/tags" Target="../tags/tag46.xml"/><Relationship Id="rId3" Type="http://schemas.openxmlformats.org/officeDocument/2006/relationships/image" Target="../media/image14.jpeg"/><Relationship Id="rId29" Type="http://schemas.openxmlformats.org/officeDocument/2006/relationships/tags" Target="../tags/tag45.xml"/><Relationship Id="rId28" Type="http://schemas.openxmlformats.org/officeDocument/2006/relationships/tags" Target="../tags/tag44.xml"/><Relationship Id="rId27" Type="http://schemas.openxmlformats.org/officeDocument/2006/relationships/image" Target="../media/image25.png"/><Relationship Id="rId26" Type="http://schemas.openxmlformats.org/officeDocument/2006/relationships/tags" Target="../tags/tag43.xml"/><Relationship Id="rId25" Type="http://schemas.openxmlformats.org/officeDocument/2006/relationships/image" Target="../media/image24.png"/><Relationship Id="rId24" Type="http://schemas.openxmlformats.org/officeDocument/2006/relationships/tags" Target="../tags/tag42.xml"/><Relationship Id="rId23" Type="http://schemas.openxmlformats.org/officeDocument/2006/relationships/image" Target="../media/image23.png"/><Relationship Id="rId22" Type="http://schemas.openxmlformats.org/officeDocument/2006/relationships/tags" Target="../tags/tag41.xml"/><Relationship Id="rId21" Type="http://schemas.microsoft.com/office/2007/relationships/hdphoto" Target="../media/image22.wdp"/><Relationship Id="rId20" Type="http://schemas.openxmlformats.org/officeDocument/2006/relationships/image" Target="../media/image21.png"/><Relationship Id="rId2" Type="http://schemas.openxmlformats.org/officeDocument/2006/relationships/tags" Target="../tags/tag31.xml"/><Relationship Id="rId19" Type="http://schemas.openxmlformats.org/officeDocument/2006/relationships/tags" Target="../tags/tag40.xml"/><Relationship Id="rId18" Type="http://schemas.openxmlformats.org/officeDocument/2006/relationships/image" Target="../media/image20.png"/><Relationship Id="rId17" Type="http://schemas.openxmlformats.org/officeDocument/2006/relationships/tags" Target="../tags/tag39.xml"/><Relationship Id="rId16" Type="http://schemas.openxmlformats.org/officeDocument/2006/relationships/image" Target="../media/image19.png"/><Relationship Id="rId15" Type="http://schemas.openxmlformats.org/officeDocument/2006/relationships/tags" Target="../tags/tag38.xml"/><Relationship Id="rId14" Type="http://schemas.openxmlformats.org/officeDocument/2006/relationships/tags" Target="../tags/tag37.xml"/><Relationship Id="rId13" Type="http://schemas.openxmlformats.org/officeDocument/2006/relationships/image" Target="../media/image7.png"/><Relationship Id="rId12" Type="http://schemas.openxmlformats.org/officeDocument/2006/relationships/tags" Target="../tags/tag36.xml"/><Relationship Id="rId11" Type="http://schemas.openxmlformats.org/officeDocument/2006/relationships/image" Target="../media/image18.png"/><Relationship Id="rId10" Type="http://schemas.openxmlformats.org/officeDocument/2006/relationships/tags" Target="../tags/tag35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4079875" y="0"/>
            <a:ext cx="40932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/>
              <a:t>西咸新区建设工程规划变更公示牌</a:t>
            </a:r>
            <a:endParaRPr lang="zh-CN" altLang="en-US" sz="1800" b="1"/>
          </a:p>
        </p:txBody>
      </p:sp>
      <p:sp>
        <p:nvSpPr>
          <p:cNvPr id="6" name="文本框 5"/>
          <p:cNvSpPr txBox="1"/>
          <p:nvPr/>
        </p:nvSpPr>
        <p:spPr>
          <a:xfrm>
            <a:off x="9660890" y="44450"/>
            <a:ext cx="2567305" cy="6233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20000"/>
              </a:lnSpc>
            </a:pPr>
            <a:r>
              <a:rPr lang="zh-CN" altLang="en-US" sz="1000" b="1">
                <a:sym typeface="+mn-ea"/>
              </a:rPr>
              <a:t>工程概况</a:t>
            </a:r>
            <a:endParaRPr lang="zh-CN" altLang="en-US" sz="1000" b="1"/>
          </a:p>
          <a:p>
            <a:pPr>
              <a:lnSpc>
                <a:spcPct val="130000"/>
              </a:lnSpc>
            </a:pPr>
            <a:r>
              <a:rPr lang="zh-CN" altLang="en-US" sz="1000">
                <a:sym typeface="+mn-ea"/>
              </a:rPr>
              <a:t>设计单位：</a:t>
            </a:r>
            <a:r>
              <a:rPr lang="zh-CN" altLang="en-US" sz="1000" dirty="0" smtClean="0">
                <a:latin typeface="宋体" panose="02010600030101010101" pitchFamily="2" charset="-122"/>
                <a:sym typeface="+mn-ea"/>
              </a:rPr>
              <a:t>同济大学建筑设计研究院（集团）有限公司</a:t>
            </a:r>
            <a:endParaRPr lang="zh-CN" altLang="en-US" sz="1000" dirty="0" smtClean="0">
              <a:latin typeface="宋体" panose="02010600030101010101" pitchFamily="2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000"/>
              <a:t>建设单位：</a:t>
            </a:r>
            <a:r>
              <a:rPr lang="zh-CN" altLang="en-US" sz="1000" dirty="0">
                <a:latin typeface="宋体" panose="02010600030101010101" pitchFamily="2" charset="-122"/>
                <a:sym typeface="+mn-ea"/>
              </a:rPr>
              <a:t>陕西文化产业（西咸新区）投资有限公司</a:t>
            </a:r>
            <a:endParaRPr lang="zh-CN" altLang="en-US" sz="1000" b="1"/>
          </a:p>
          <a:p>
            <a:pPr algn="ctr">
              <a:lnSpc>
                <a:spcPct val="130000"/>
              </a:lnSpc>
            </a:pPr>
            <a:r>
              <a:rPr lang="zh-CN" altLang="en-US" sz="1000" b="1"/>
              <a:t>公示说明</a:t>
            </a:r>
            <a:endParaRPr lang="en-US" altLang="zh-CN" sz="10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1000">
                <a:sym typeface="+mn-ea"/>
              </a:rPr>
              <a:t>       </a:t>
            </a:r>
            <a:r>
              <a:rPr sz="1000">
                <a:sym typeface="+mn-ea"/>
              </a:rPr>
              <a:t>本次</a:t>
            </a:r>
            <a:r>
              <a:rPr lang="zh-CN" sz="1000">
                <a:sym typeface="+mn-ea"/>
              </a:rPr>
              <a:t>变更</a:t>
            </a:r>
            <a:r>
              <a:rPr sz="1000">
                <a:sym typeface="+mn-ea"/>
              </a:rPr>
              <a:t>范围为0</a:t>
            </a:r>
            <a:r>
              <a:rPr lang="en-US" sz="1000">
                <a:sym typeface="+mn-ea"/>
              </a:rPr>
              <a:t>2</a:t>
            </a:r>
            <a:r>
              <a:rPr sz="1000">
                <a:sym typeface="+mn-ea"/>
              </a:rPr>
              <a:t>#</a:t>
            </a:r>
            <a:r>
              <a:rPr lang="zh-CN" sz="1000">
                <a:sym typeface="+mn-ea"/>
              </a:rPr>
              <a:t>、</a:t>
            </a:r>
            <a:r>
              <a:rPr lang="en-US" altLang="zh-CN" sz="1000">
                <a:sym typeface="+mn-ea"/>
              </a:rPr>
              <a:t>06#</a:t>
            </a:r>
            <a:r>
              <a:rPr lang="zh-CN" altLang="en-US" sz="1000">
                <a:sym typeface="+mn-ea"/>
              </a:rPr>
              <a:t>和</a:t>
            </a:r>
            <a:r>
              <a:rPr lang="en-US" altLang="zh-CN" sz="1000">
                <a:sym typeface="+mn-ea"/>
              </a:rPr>
              <a:t>17#</a:t>
            </a:r>
            <a:r>
              <a:rPr lang="zh-CN" altLang="en-US" sz="1000">
                <a:sym typeface="+mn-ea"/>
              </a:rPr>
              <a:t>楼外立面及平面布局，</a:t>
            </a:r>
            <a:r>
              <a:rPr lang="zh-CN" altLang="en-US" sz="1000">
                <a:latin typeface="宋体" panose="02010600030101010101" pitchFamily="2" charset="-122"/>
                <a:cs typeface="宋体" panose="02010600030101010101" pitchFamily="2" charset="-122"/>
              </a:rPr>
              <a:t>变更情况如下：</a:t>
            </a:r>
            <a:endParaRPr lang="zh-CN" altLang="en-US" sz="1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</a:pPr>
            <a:r>
              <a:rPr lang="en-US" altLang="zh-CN" sz="1000"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000">
                <a:latin typeface="宋体" panose="02010600030101010101" pitchFamily="2" charset="-122"/>
                <a:cs typeface="宋体" panose="02010600030101010101" pitchFamily="2" charset="-122"/>
              </a:rPr>
              <a:t>①将2#楼原外立面混凝土挂板、屋檐金属铝板调整为外立面仿夯土混凝土挂板，整体颜色由黄色调整为仿夯土色（灰色），屋顶取消部分玻璃采光顶。同时调整外立面构造、优化内部平面布置，取消一层阶梯</a:t>
            </a:r>
            <a:r>
              <a:rPr lang="zh-CN" sz="1000">
                <a:latin typeface="宋体" panose="02010600030101010101" pitchFamily="2" charset="-122"/>
                <a:cs typeface="宋体" panose="02010600030101010101" pitchFamily="2" charset="-122"/>
              </a:rPr>
              <a:t>。详见对比图。</a:t>
            </a:r>
            <a:endParaRPr lang="en-US" altLang="zh-CN" sz="1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</a:pPr>
            <a:r>
              <a:rPr lang="en-US" altLang="zh-CN" sz="1000"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000">
                <a:latin typeface="宋体" panose="02010600030101010101" pitchFamily="2" charset="-122"/>
                <a:cs typeface="宋体" panose="02010600030101010101" pitchFamily="2" charset="-122"/>
              </a:rPr>
              <a:t>②将6#楼原外立面金属铝板挂板、玻璃幕墙、屋檐古铜色铝板调整为外立面仿石材挂板、</a:t>
            </a:r>
            <a:r>
              <a:rPr lang="zh-CN" sz="1000">
                <a:latin typeface="宋体" panose="02010600030101010101" pitchFamily="2" charset="-122"/>
                <a:cs typeface="宋体" panose="02010600030101010101" pitchFamily="2" charset="-122"/>
              </a:rPr>
              <a:t>肌理涂料、</a:t>
            </a:r>
            <a:r>
              <a:rPr sz="1000">
                <a:latin typeface="宋体" panose="02010600030101010101" pitchFamily="2" charset="-122"/>
                <a:cs typeface="宋体" panose="02010600030101010101" pitchFamily="2" charset="-122"/>
              </a:rPr>
              <a:t>玻璃幕墙、屋檐仿夯土色铝板，整体颜色由黄色、古铜色调整为仿夯土色（淡黄色）。同时调整外立面构造、内部平面布置；</a:t>
            </a:r>
            <a:endParaRPr sz="1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</a:pPr>
            <a:r>
              <a:rPr lang="en-US" sz="1000"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000">
                <a:latin typeface="宋体" panose="02010600030101010101" pitchFamily="2" charset="-122"/>
                <a:cs typeface="宋体" panose="02010600030101010101" pitchFamily="2" charset="-122"/>
              </a:rPr>
              <a:t>③将17#楼原外立面混凝土挂板、屋檐古铜色铝板调整为外立面仿夯土色铝板、部分玻璃幕墙，整体颜色由灰色、古铜色调整为仿夯土色（淡黄色），屋顶取消部分玻璃采光顶。同时调整外立面构造、优化内部平面布置，由传统的单向展演区域优化为回字形展演区域，增加观演体验感，二层增设候场及休憩空间。</a:t>
            </a:r>
            <a:endParaRPr sz="1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</a:pPr>
            <a:r>
              <a:rPr lang="en-US" sz="1000"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000">
                <a:latin typeface="宋体" panose="02010600030101010101" pitchFamily="2" charset="-122"/>
                <a:cs typeface="宋体" panose="02010600030101010101" pitchFamily="2" charset="-122"/>
              </a:rPr>
              <a:t>除上述调整外，建筑其余指标与2022年7月21日第2022-024号总平面图、7月26日《建设工程规划许可证》（西咸规建字第611202202230028）内容保持一致。</a:t>
            </a:r>
            <a:endParaRPr sz="10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30000"/>
              </a:lnSpc>
            </a:pPr>
            <a:endParaRPr lang="zh-CN" altLang="en-US" sz="1000"/>
          </a:p>
          <a:p>
            <a:pPr algn="l">
              <a:lnSpc>
                <a:spcPct val="130000"/>
              </a:lnSpc>
            </a:pPr>
            <a:r>
              <a:rPr lang="zh-CN" altLang="en-US" sz="1000"/>
              <a:t>注：本公示仅供规划管理使用</a:t>
            </a:r>
            <a:endParaRPr lang="zh-CN" altLang="en-US" sz="1000"/>
          </a:p>
        </p:txBody>
      </p:sp>
      <p:sp>
        <p:nvSpPr>
          <p:cNvPr id="33" name="文本框 32"/>
          <p:cNvSpPr txBox="1"/>
          <p:nvPr/>
        </p:nvSpPr>
        <p:spPr>
          <a:xfrm>
            <a:off x="479425" y="6317615"/>
            <a:ext cx="5141595" cy="540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/>
              <a:t>咨询电话：</a:t>
            </a:r>
            <a:r>
              <a:rPr sz="1000" b="1"/>
              <a:t>西咸新区自然资源和规划局（沣东）工作部</a:t>
            </a:r>
            <a:r>
              <a:rPr lang="en-US" sz="1000" b="1"/>
              <a:t>  </a:t>
            </a:r>
            <a:r>
              <a:rPr sz="1000" b="1"/>
              <a:t>  029-89108001/ 029-84510430 </a:t>
            </a:r>
            <a:endParaRPr sz="1000" b="1"/>
          </a:p>
          <a:p>
            <a:r>
              <a:rPr sz="1000" b="1"/>
              <a:t>    </a:t>
            </a:r>
            <a:r>
              <a:rPr lang="en-US" sz="1000" b="1"/>
              <a:t>              </a:t>
            </a:r>
            <a:r>
              <a:rPr sz="1000" b="1"/>
              <a:t>沣东新城开发建设部</a:t>
            </a:r>
            <a:r>
              <a:rPr lang="en-US" sz="1000" b="1"/>
              <a:t>   </a:t>
            </a:r>
            <a:r>
              <a:rPr sz="1000" b="1"/>
              <a:t>029-84532021</a:t>
            </a:r>
            <a:endParaRPr sz="1000" b="1"/>
          </a:p>
          <a:p>
            <a:r>
              <a:rPr sz="1000" b="1"/>
              <a:t>通讯地址：沣东城市广场8号楼三层、5号楼1层</a:t>
            </a:r>
            <a:endParaRPr sz="1000" b="1"/>
          </a:p>
        </p:txBody>
      </p:sp>
      <p:sp>
        <p:nvSpPr>
          <p:cNvPr id="7" name="文本框 6"/>
          <p:cNvSpPr txBox="1"/>
          <p:nvPr/>
        </p:nvSpPr>
        <p:spPr>
          <a:xfrm>
            <a:off x="-3810" y="911225"/>
            <a:ext cx="443230" cy="53473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r>
              <a:rPr lang="zh-CN" altLang="en-US" sz="1400" b="1"/>
              <a:t>陕西文化艺术博物院项目</a:t>
            </a:r>
            <a:r>
              <a:rPr lang="en-US" altLang="zh-CN" sz="1400" b="1"/>
              <a:t>2#</a:t>
            </a:r>
            <a:endParaRPr lang="en-US" altLang="zh-CN" sz="1400" b="1"/>
          </a:p>
          <a:p>
            <a:r>
              <a:rPr lang="zh-CN" altLang="en-US" sz="1400" b="1"/>
              <a:t>、</a:t>
            </a:r>
            <a:r>
              <a:rPr lang="en-US" altLang="zh-CN" sz="1400" b="1"/>
              <a:t>6#</a:t>
            </a:r>
            <a:r>
              <a:rPr lang="zh-CN" altLang="en-US" sz="1400" b="1"/>
              <a:t>及</a:t>
            </a:r>
            <a:r>
              <a:rPr lang="en-US" altLang="zh-CN" sz="1400" b="1"/>
              <a:t>17#</a:t>
            </a:r>
            <a:r>
              <a:rPr lang="zh-CN" altLang="en-US" sz="1400" b="1"/>
              <a:t>楼方案调整</a:t>
            </a:r>
            <a:endParaRPr lang="zh-CN" altLang="en-US" sz="1400" b="1"/>
          </a:p>
        </p:txBody>
      </p:sp>
      <p:sp>
        <p:nvSpPr>
          <p:cNvPr id="60" name="文本框 59"/>
          <p:cNvSpPr txBox="1"/>
          <p:nvPr/>
        </p:nvSpPr>
        <p:spPr>
          <a:xfrm>
            <a:off x="5735955" y="6330950"/>
            <a:ext cx="3886835" cy="527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公示日期：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202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17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日－202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25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日（7个工作日）</a:t>
            </a:r>
            <a:endParaRPr sz="10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000" b="1">
                <a:sym typeface="+mn-ea"/>
              </a:rPr>
              <a:t>公示要求：1、公示牌应置于主要路段显眼位置；</a:t>
            </a:r>
            <a:endParaRPr lang="zh-CN" altLang="en-US" sz="1000" b="1"/>
          </a:p>
          <a:p>
            <a:r>
              <a:rPr lang="en-US" altLang="zh-CN" sz="1000" b="1">
                <a:sym typeface="+mn-ea"/>
              </a:rPr>
              <a:t>                  </a:t>
            </a:r>
            <a:r>
              <a:rPr lang="zh-CN" altLang="en-US" sz="1000" b="1">
                <a:sym typeface="+mn-ea"/>
              </a:rPr>
              <a:t>2、公示牌公示期间不得随意撤销、涂改。</a:t>
            </a:r>
            <a:endParaRPr lang="zh-CN" altLang="en-US" sz="1000" b="1"/>
          </a:p>
          <a:p>
            <a:endParaRPr lang="zh-CN" altLang="en-US" sz="1000"/>
          </a:p>
        </p:txBody>
      </p:sp>
      <p:sp>
        <p:nvSpPr>
          <p:cNvPr id="26" name="文本框 25"/>
          <p:cNvSpPr txBox="1"/>
          <p:nvPr/>
        </p:nvSpPr>
        <p:spPr>
          <a:xfrm>
            <a:off x="497205" y="161290"/>
            <a:ext cx="50228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 b="1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2#</a:t>
            </a:r>
            <a:r>
              <a:rPr lang="zh-CN" altLang="en-US" sz="1200" b="1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楼</a:t>
            </a:r>
            <a:endParaRPr lang="zh-CN" altLang="en-US" sz="1200" b="1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4" name="picture 16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6832" b="5827"/>
          <a:stretch>
            <a:fillRect/>
          </a:stretch>
        </p:blipFill>
        <p:spPr>
          <a:xfrm rot="21600000">
            <a:off x="497205" y="2277110"/>
            <a:ext cx="2931795" cy="1656080"/>
          </a:xfrm>
          <a:prstGeom prst="rect">
            <a:avLst/>
          </a:prstGeom>
        </p:spPr>
      </p:pic>
      <p:pic>
        <p:nvPicPr>
          <p:cNvPr id="5121" name="图片 1" descr="微信截图_202411282217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750" r="9245" b="25714"/>
          <a:stretch>
            <a:fillRect/>
          </a:stretch>
        </p:blipFill>
        <p:spPr>
          <a:xfrm>
            <a:off x="3474720" y="2279015"/>
            <a:ext cx="3007995" cy="1654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13"/>
          <a:stretch>
            <a:fillRect/>
          </a:stretch>
        </p:blipFill>
        <p:spPr>
          <a:xfrm>
            <a:off x="3477895" y="4004945"/>
            <a:ext cx="3006090" cy="1753870"/>
          </a:xfrm>
          <a:prstGeom prst="rect">
            <a:avLst/>
          </a:prstGeom>
        </p:spPr>
      </p:pic>
      <p:pic>
        <p:nvPicPr>
          <p:cNvPr id="5" name="图片 4" descr="Enscape_2025-04-24-10-39-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r="5665"/>
          <a:stretch>
            <a:fillRect/>
          </a:stretch>
        </p:blipFill>
        <p:spPr>
          <a:xfrm>
            <a:off x="497205" y="4004945"/>
            <a:ext cx="2935605" cy="17538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18545" t="45798" r="66269" b="38011"/>
          <a:stretch>
            <a:fillRect/>
          </a:stretch>
        </p:blipFill>
        <p:spPr>
          <a:xfrm>
            <a:off x="497205" y="460375"/>
            <a:ext cx="2931795" cy="17932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" r="4627"/>
          <a:stretch>
            <a:fillRect/>
          </a:stretch>
        </p:blipFill>
        <p:spPr>
          <a:xfrm>
            <a:off x="3473450" y="460375"/>
            <a:ext cx="3006725" cy="17970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619885" y="5818505"/>
            <a:ext cx="6896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原效果</a:t>
            </a:r>
            <a:endParaRPr lang="zh-CN" altLang="en-US" sz="1200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563110" y="5805170"/>
            <a:ext cx="9747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变更后效果</a:t>
            </a:r>
            <a:endParaRPr lang="zh-CN" altLang="en-US" sz="1200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13448"/>
          <a:stretch>
            <a:fillRect/>
          </a:stretch>
        </p:blipFill>
        <p:spPr>
          <a:xfrm>
            <a:off x="6604000" y="441325"/>
            <a:ext cx="2803525" cy="18161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 rot="16200000">
            <a:off x="7780655" y="2519680"/>
            <a:ext cx="1918335" cy="143192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18"/>
            </p:custDataLst>
          </p:nvPr>
        </p:nvSpPr>
        <p:spPr>
          <a:xfrm>
            <a:off x="8727440" y="3001645"/>
            <a:ext cx="607060" cy="282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一层</a:t>
            </a:r>
            <a:endParaRPr lang="zh-CN" altLang="en-US" sz="1400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 rot="5400000">
            <a:off x="6326505" y="2555875"/>
            <a:ext cx="1878965" cy="131826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b="7900"/>
          <a:stretch>
            <a:fillRect/>
          </a:stretch>
        </p:blipFill>
        <p:spPr>
          <a:xfrm rot="5400000">
            <a:off x="6360795" y="4473575"/>
            <a:ext cx="1822450" cy="132715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rcRect t="388"/>
          <a:stretch>
            <a:fillRect/>
          </a:stretch>
        </p:blipFill>
        <p:spPr>
          <a:xfrm rot="16200000">
            <a:off x="7854315" y="4438650"/>
            <a:ext cx="1872615" cy="138557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25"/>
            </p:custDataLst>
          </p:nvPr>
        </p:nvSpPr>
        <p:spPr>
          <a:xfrm>
            <a:off x="8727440" y="4801870"/>
            <a:ext cx="607060" cy="282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二层</a:t>
            </a:r>
            <a:endParaRPr lang="zh-CN" altLang="en-US" sz="1400"/>
          </a:p>
        </p:txBody>
      </p:sp>
      <p:sp>
        <p:nvSpPr>
          <p:cNvPr id="38" name="文本框 37"/>
          <p:cNvSpPr txBox="1"/>
          <p:nvPr>
            <p:custDataLst>
              <p:tags r:id="rId26"/>
            </p:custDataLst>
          </p:nvPr>
        </p:nvSpPr>
        <p:spPr>
          <a:xfrm>
            <a:off x="4763770" y="3644900"/>
            <a:ext cx="4343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  <a:ea typeface="宋体" panose="02010600030101010101" pitchFamily="2" charset="-122"/>
              </a:rPr>
              <a:t>北</a:t>
            </a:r>
            <a:endParaRPr lang="zh-CN" altLang="en-US" sz="1400">
              <a:highlight>
                <a:srgbClr val="C0C0C0"/>
              </a:highlight>
              <a:ea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27"/>
            </p:custDataLst>
          </p:nvPr>
        </p:nvSpPr>
        <p:spPr>
          <a:xfrm>
            <a:off x="6150610" y="2977515"/>
            <a:ext cx="3206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  <a:ea typeface="宋体" panose="02010600030101010101" pitchFamily="2" charset="-122"/>
              </a:rPr>
              <a:t>西</a:t>
            </a:r>
            <a:endParaRPr lang="zh-CN" altLang="en-US" sz="1400">
              <a:highlight>
                <a:srgbClr val="C0C0C0"/>
              </a:highlight>
              <a:ea typeface="宋体" panose="02010600030101010101" pitchFamily="2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28"/>
            </p:custDataLst>
          </p:nvPr>
        </p:nvSpPr>
        <p:spPr>
          <a:xfrm>
            <a:off x="4763770" y="5445125"/>
            <a:ext cx="4343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  <a:ea typeface="宋体" panose="02010600030101010101" pitchFamily="2" charset="-122"/>
              </a:rPr>
              <a:t>南</a:t>
            </a:r>
            <a:endParaRPr lang="zh-CN" altLang="en-US" sz="1400">
              <a:highlight>
                <a:srgbClr val="C0C0C0"/>
              </a:highlight>
              <a:ea typeface="宋体" panose="02010600030101010101" pitchFamily="2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29"/>
            </p:custDataLst>
          </p:nvPr>
        </p:nvSpPr>
        <p:spPr>
          <a:xfrm>
            <a:off x="6125845" y="4725670"/>
            <a:ext cx="4781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  <a:ea typeface="宋体" panose="02010600030101010101" pitchFamily="2" charset="-122"/>
              </a:rPr>
              <a:t>东</a:t>
            </a:r>
            <a:endParaRPr lang="zh-CN" altLang="en-US" sz="1400">
              <a:highlight>
                <a:srgbClr val="C0C0C0"/>
              </a:highlight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88480" y="6056630"/>
            <a:ext cx="6743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调整前</a:t>
            </a:r>
            <a:endParaRPr lang="zh-CN" altLang="en-US" sz="1200"/>
          </a:p>
        </p:txBody>
      </p:sp>
      <p:sp>
        <p:nvSpPr>
          <p:cNvPr id="8" name="文本框 7"/>
          <p:cNvSpPr txBox="1"/>
          <p:nvPr>
            <p:custDataLst>
              <p:tags r:id="rId30"/>
            </p:custDataLst>
          </p:nvPr>
        </p:nvSpPr>
        <p:spPr>
          <a:xfrm>
            <a:off x="8460740" y="6042025"/>
            <a:ext cx="6743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调整后</a:t>
            </a:r>
            <a:endParaRPr lang="zh-CN" altLang="en-US" sz="1200"/>
          </a:p>
        </p:txBody>
      </p:sp>
    </p:spTree>
    <p:custDataLst>
      <p:tags r:id="rId3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4079875" y="0"/>
            <a:ext cx="40932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/>
              <a:t>西咸新区建设工程规划变更公示牌</a:t>
            </a:r>
            <a:endParaRPr lang="zh-CN" altLang="en-US" sz="1800" b="1"/>
          </a:p>
        </p:txBody>
      </p:sp>
      <p:sp>
        <p:nvSpPr>
          <p:cNvPr id="33" name="文本框 32"/>
          <p:cNvSpPr txBox="1"/>
          <p:nvPr/>
        </p:nvSpPr>
        <p:spPr>
          <a:xfrm>
            <a:off x="407670" y="6452870"/>
            <a:ext cx="8115300" cy="540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/>
              <a:t>咨询电话：</a:t>
            </a:r>
            <a:r>
              <a:rPr sz="1000" b="1"/>
              <a:t>西咸新区自然资源和规划局（沣东）工作部</a:t>
            </a:r>
            <a:r>
              <a:rPr lang="en-US" sz="1000" b="1"/>
              <a:t>  </a:t>
            </a:r>
            <a:r>
              <a:rPr sz="1000" b="1"/>
              <a:t>  029-89108001/ 029-84510430 </a:t>
            </a:r>
            <a:r>
              <a:rPr lang="en-US" sz="1000" b="1"/>
              <a:t>    </a:t>
            </a:r>
            <a:r>
              <a:rPr sz="1000" b="1"/>
              <a:t>沣东新城开发建设部</a:t>
            </a:r>
            <a:r>
              <a:rPr lang="en-US" sz="1000" b="1"/>
              <a:t>   </a:t>
            </a:r>
            <a:r>
              <a:rPr sz="1000" b="1"/>
              <a:t>029-84532021</a:t>
            </a:r>
            <a:endParaRPr sz="1000" b="1"/>
          </a:p>
          <a:p>
            <a:r>
              <a:rPr sz="1000" b="1"/>
              <a:t>通讯地址：沣东城市广场8号楼三层、5号楼1层</a:t>
            </a:r>
            <a:endParaRPr sz="1000" b="1"/>
          </a:p>
        </p:txBody>
      </p:sp>
      <p:sp>
        <p:nvSpPr>
          <p:cNvPr id="60" name="文本框 59"/>
          <p:cNvSpPr txBox="1"/>
          <p:nvPr/>
        </p:nvSpPr>
        <p:spPr>
          <a:xfrm>
            <a:off x="8409940" y="6278245"/>
            <a:ext cx="3802380" cy="527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公示日期：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202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17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日－202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25</a:t>
            </a:r>
            <a:r>
              <a:rPr sz="10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日（7个工作日）</a:t>
            </a:r>
            <a:endParaRPr sz="10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1000" b="1">
                <a:sym typeface="+mn-ea"/>
              </a:rPr>
              <a:t>公示要求：1、公示牌应置于主要路段显眼位置；</a:t>
            </a:r>
            <a:endParaRPr lang="zh-CN" altLang="en-US" sz="1000" b="1"/>
          </a:p>
          <a:p>
            <a:r>
              <a:rPr lang="en-US" altLang="zh-CN" sz="1000" b="1">
                <a:sym typeface="+mn-ea"/>
              </a:rPr>
              <a:t>                  </a:t>
            </a:r>
            <a:r>
              <a:rPr lang="zh-CN" altLang="en-US" sz="1000" b="1">
                <a:sym typeface="+mn-ea"/>
              </a:rPr>
              <a:t>2、公示牌公示期间不得随意撤销、涂改。</a:t>
            </a:r>
            <a:endParaRPr lang="zh-CN" altLang="en-US" sz="1000" b="1"/>
          </a:p>
          <a:p>
            <a:endParaRPr lang="zh-CN" altLang="en-US" sz="1000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-3810" y="911225"/>
            <a:ext cx="443230" cy="53473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r>
              <a:rPr lang="zh-CN" altLang="en-US" sz="1400" b="1"/>
              <a:t>陕西文化艺术博物院项目</a:t>
            </a:r>
            <a:r>
              <a:rPr lang="en-US" altLang="zh-CN" sz="1400" b="1"/>
              <a:t>2#</a:t>
            </a:r>
            <a:endParaRPr lang="en-US" altLang="zh-CN" sz="1400" b="1"/>
          </a:p>
          <a:p>
            <a:r>
              <a:rPr lang="zh-CN" altLang="en-US" sz="1400" b="1"/>
              <a:t>、</a:t>
            </a:r>
            <a:r>
              <a:rPr lang="en-US" altLang="zh-CN" sz="1400" b="1"/>
              <a:t>6#</a:t>
            </a:r>
            <a:r>
              <a:rPr lang="zh-CN" altLang="en-US" sz="1400" b="1"/>
              <a:t>及</a:t>
            </a:r>
            <a:r>
              <a:rPr lang="en-US" altLang="zh-CN" sz="1400" b="1"/>
              <a:t>17#</a:t>
            </a:r>
            <a:r>
              <a:rPr lang="zh-CN" altLang="en-US" sz="1400" b="1"/>
              <a:t>楼方案调整</a:t>
            </a:r>
            <a:endParaRPr lang="zh-CN" altLang="en-US" sz="1400" b="1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5001" b="17476"/>
          <a:stretch>
            <a:fillRect/>
          </a:stretch>
        </p:blipFill>
        <p:spPr>
          <a:xfrm>
            <a:off x="3288030" y="474345"/>
            <a:ext cx="2928620" cy="1669415"/>
          </a:xfrm>
          <a:prstGeom prst="rect">
            <a:avLst/>
          </a:prstGeom>
        </p:spPr>
      </p:pic>
      <p:pic>
        <p:nvPicPr>
          <p:cNvPr id="23" name="picture 2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9118" r="14841" b="14729"/>
          <a:stretch>
            <a:fillRect/>
          </a:stretch>
        </p:blipFill>
        <p:spPr>
          <a:xfrm rot="21600000">
            <a:off x="623570" y="476885"/>
            <a:ext cx="2568575" cy="166941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2930" y="205740"/>
            <a:ext cx="5302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/>
              <a:t>6#</a:t>
            </a:r>
            <a:r>
              <a:rPr lang="zh-CN" altLang="en-US" sz="1200" b="1"/>
              <a:t>楼</a:t>
            </a:r>
            <a:endParaRPr lang="zh-CN" altLang="en-US" sz="1200" b="1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869"/>
          <a:stretch>
            <a:fillRect/>
          </a:stretch>
        </p:blipFill>
        <p:spPr>
          <a:xfrm rot="10800000">
            <a:off x="6383020" y="474345"/>
            <a:ext cx="2969895" cy="16719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t="1616" r="671"/>
          <a:stretch>
            <a:fillRect/>
          </a:stretch>
        </p:blipFill>
        <p:spPr>
          <a:xfrm>
            <a:off x="9394190" y="478790"/>
            <a:ext cx="2660015" cy="166687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0" r="10510" b="13127"/>
          <a:stretch>
            <a:fillRect/>
          </a:stretch>
        </p:blipFill>
        <p:spPr>
          <a:xfrm>
            <a:off x="4512310" y="2279650"/>
            <a:ext cx="2863850" cy="181737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7142" t="57253" r="75362" b="23146"/>
          <a:stretch>
            <a:fillRect/>
          </a:stretch>
        </p:blipFill>
        <p:spPr>
          <a:xfrm>
            <a:off x="1113155" y="2284095"/>
            <a:ext cx="2837815" cy="182435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582930" y="2927985"/>
            <a:ext cx="3867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/>
              <a:t>17#</a:t>
            </a:r>
            <a:r>
              <a:rPr lang="zh-CN" altLang="en-US" sz="1200" b="1"/>
              <a:t>楼</a:t>
            </a:r>
            <a:endParaRPr lang="zh-CN" altLang="en-US" sz="1200" b="1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 cstate="print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2" r="13117" b="23552"/>
          <a:stretch>
            <a:fillRect/>
          </a:stretch>
        </p:blipFill>
        <p:spPr>
          <a:xfrm>
            <a:off x="9899650" y="2887345"/>
            <a:ext cx="2268220" cy="1590040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l="11641" t="15301" r="15424" b="11847"/>
          <a:stretch>
            <a:fillRect/>
          </a:stretch>
        </p:blipFill>
        <p:spPr>
          <a:xfrm rot="21600000">
            <a:off x="7477125" y="2887345"/>
            <a:ext cx="2397125" cy="158940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74" r="13992"/>
          <a:stretch>
            <a:fillRect/>
          </a:stretch>
        </p:blipFill>
        <p:spPr>
          <a:xfrm>
            <a:off x="9902190" y="4508500"/>
            <a:ext cx="2259330" cy="1600200"/>
          </a:xfrm>
          <a:prstGeom prst="rect">
            <a:avLst/>
          </a:prstGeom>
        </p:spPr>
      </p:pic>
      <p:pic>
        <p:nvPicPr>
          <p:cNvPr id="34" name="图片 33" descr="Enscape_2025-04-24-10-58-4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rcRect l="13049" t="10803" r="11521" b="-323"/>
          <a:stretch>
            <a:fillRect/>
          </a:stretch>
        </p:blipFill>
        <p:spPr>
          <a:xfrm>
            <a:off x="7477125" y="4508500"/>
            <a:ext cx="2399665" cy="16002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rcRect l="3275" r="4552"/>
          <a:stretch>
            <a:fillRect/>
          </a:stretch>
        </p:blipFill>
        <p:spPr>
          <a:xfrm rot="16200000">
            <a:off x="2106295" y="4407535"/>
            <a:ext cx="2237740" cy="1746250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623570" y="4161790"/>
            <a:ext cx="1721485" cy="2225675"/>
            <a:chOff x="584835" y="583565"/>
            <a:chExt cx="4123055" cy="5154930"/>
          </a:xfrm>
        </p:grpSpPr>
        <p:pic>
          <p:nvPicPr>
            <p:cNvPr id="44" name="图片 43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tretch>
              <a:fillRect/>
            </a:stretch>
          </p:blipFill>
          <p:spPr>
            <a:xfrm>
              <a:off x="584835" y="583565"/>
              <a:ext cx="4123055" cy="5154930"/>
            </a:xfrm>
            <a:prstGeom prst="rect">
              <a:avLst/>
            </a:prstGeom>
          </p:spPr>
        </p:pic>
        <p:sp>
          <p:nvSpPr>
            <p:cNvPr id="45" name="矩形 44"/>
            <p:cNvSpPr/>
            <p:nvPr>
              <p:custDataLst>
                <p:tags r:id="rId28"/>
              </p:custDataLst>
            </p:nvPr>
          </p:nvSpPr>
          <p:spPr>
            <a:xfrm>
              <a:off x="3693795" y="4207933"/>
              <a:ext cx="446405" cy="186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46" name="矩形 45"/>
            <p:cNvSpPr/>
            <p:nvPr>
              <p:custDataLst>
                <p:tags r:id="rId29"/>
              </p:custDataLst>
            </p:nvPr>
          </p:nvSpPr>
          <p:spPr>
            <a:xfrm>
              <a:off x="3863552" y="2491633"/>
              <a:ext cx="446405" cy="186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47" name="矩形 46"/>
            <p:cNvSpPr/>
            <p:nvPr>
              <p:custDataLst>
                <p:tags r:id="rId30"/>
              </p:custDataLst>
            </p:nvPr>
          </p:nvSpPr>
          <p:spPr>
            <a:xfrm>
              <a:off x="1771862" y="3869266"/>
              <a:ext cx="818938" cy="275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48" name="矩形 47"/>
            <p:cNvSpPr/>
            <p:nvPr>
              <p:custDataLst>
                <p:tags r:id="rId31"/>
              </p:custDataLst>
            </p:nvPr>
          </p:nvSpPr>
          <p:spPr>
            <a:xfrm>
              <a:off x="1878634" y="5054600"/>
              <a:ext cx="503964" cy="169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224020" y="4161790"/>
            <a:ext cx="1618615" cy="2226310"/>
            <a:chOff x="725017" y="630550"/>
            <a:chExt cx="3725444" cy="4975443"/>
          </a:xfrm>
        </p:grpSpPr>
        <p:pic>
          <p:nvPicPr>
            <p:cNvPr id="50" name="图片 49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33"/>
            <a:srcRect l="8351" r="2502"/>
            <a:stretch>
              <a:fillRect/>
            </a:stretch>
          </p:blipFill>
          <p:spPr>
            <a:xfrm>
              <a:off x="725017" y="630550"/>
              <a:ext cx="3725444" cy="4975443"/>
            </a:xfrm>
            <a:prstGeom prst="rect">
              <a:avLst/>
            </a:prstGeom>
          </p:spPr>
        </p:pic>
        <p:sp>
          <p:nvSpPr>
            <p:cNvPr id="51" name="矩形 50"/>
            <p:cNvSpPr/>
            <p:nvPr>
              <p:custDataLst>
                <p:tags r:id="rId34"/>
              </p:custDataLst>
            </p:nvPr>
          </p:nvSpPr>
          <p:spPr>
            <a:xfrm>
              <a:off x="1600835" y="3433232"/>
              <a:ext cx="818938" cy="275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55"/>
            </a:p>
          </p:txBody>
        </p:sp>
        <p:sp>
          <p:nvSpPr>
            <p:cNvPr id="52" name="矩形 51"/>
            <p:cNvSpPr/>
            <p:nvPr>
              <p:custDataLst>
                <p:tags r:id="rId35"/>
              </p:custDataLst>
            </p:nvPr>
          </p:nvSpPr>
          <p:spPr>
            <a:xfrm>
              <a:off x="1799644" y="5037667"/>
              <a:ext cx="410156" cy="1378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55"/>
            </a:p>
          </p:txBody>
        </p:sp>
        <p:sp>
          <p:nvSpPr>
            <p:cNvPr id="53" name="矩形 52"/>
            <p:cNvSpPr/>
            <p:nvPr>
              <p:custDataLst>
                <p:tags r:id="rId36"/>
              </p:custDataLst>
            </p:nvPr>
          </p:nvSpPr>
          <p:spPr>
            <a:xfrm>
              <a:off x="3636911" y="4198928"/>
              <a:ext cx="410156" cy="1378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55"/>
            </a:p>
          </p:txBody>
        </p:sp>
        <p:sp>
          <p:nvSpPr>
            <p:cNvPr id="54" name="矩形 53"/>
            <p:cNvSpPr/>
            <p:nvPr>
              <p:custDataLst>
                <p:tags r:id="rId37"/>
              </p:custDataLst>
            </p:nvPr>
          </p:nvSpPr>
          <p:spPr>
            <a:xfrm>
              <a:off x="3363013" y="2383367"/>
              <a:ext cx="573987" cy="55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55"/>
            </a:p>
          </p:txBody>
        </p:sp>
        <p:sp>
          <p:nvSpPr>
            <p:cNvPr id="55" name="矩形 54"/>
            <p:cNvSpPr/>
            <p:nvPr>
              <p:custDataLst>
                <p:tags r:id="rId38"/>
              </p:custDataLst>
            </p:nvPr>
          </p:nvSpPr>
          <p:spPr>
            <a:xfrm>
              <a:off x="1793532" y="2324216"/>
              <a:ext cx="462836" cy="171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55"/>
            </a:p>
          </p:txBody>
        </p:sp>
        <p:sp>
          <p:nvSpPr>
            <p:cNvPr id="56" name="矩形 55"/>
            <p:cNvSpPr/>
            <p:nvPr>
              <p:custDataLst>
                <p:tags r:id="rId39"/>
              </p:custDataLst>
            </p:nvPr>
          </p:nvSpPr>
          <p:spPr>
            <a:xfrm>
              <a:off x="1145831" y="1102453"/>
              <a:ext cx="462836" cy="171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55"/>
            </a:p>
          </p:txBody>
        </p:sp>
        <p:sp>
          <p:nvSpPr>
            <p:cNvPr id="57" name="矩形 56"/>
            <p:cNvSpPr/>
            <p:nvPr>
              <p:custDataLst>
                <p:tags r:id="rId40"/>
              </p:custDataLst>
            </p:nvPr>
          </p:nvSpPr>
          <p:spPr>
            <a:xfrm>
              <a:off x="2209520" y="1198784"/>
              <a:ext cx="525212" cy="171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55"/>
            </a:p>
          </p:txBody>
        </p:sp>
      </p:grpSp>
      <p:pic>
        <p:nvPicPr>
          <p:cNvPr id="58" name="图片 57" descr="0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/>
          <a:srcRect l="4418" t="1755" r="2761" b="2062"/>
          <a:stretch>
            <a:fillRect/>
          </a:stretch>
        </p:blipFill>
        <p:spPr>
          <a:xfrm>
            <a:off x="5868035" y="4161790"/>
            <a:ext cx="1583690" cy="2237740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43"/>
            </p:custDataLst>
          </p:nvPr>
        </p:nvSpPr>
        <p:spPr>
          <a:xfrm>
            <a:off x="10974705" y="4220845"/>
            <a:ext cx="4400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</a:rPr>
              <a:t>北</a:t>
            </a:r>
            <a:endParaRPr lang="zh-CN" altLang="en-US" sz="1400">
              <a:highlight>
                <a:srgbClr val="C0C0C0"/>
              </a:highlight>
            </a:endParaRPr>
          </a:p>
        </p:txBody>
      </p:sp>
      <p:sp>
        <p:nvSpPr>
          <p:cNvPr id="62" name="文本框 61"/>
          <p:cNvSpPr txBox="1"/>
          <p:nvPr>
            <p:custDataLst>
              <p:tags r:id="rId44"/>
            </p:custDataLst>
          </p:nvPr>
        </p:nvSpPr>
        <p:spPr>
          <a:xfrm>
            <a:off x="11817985" y="3573145"/>
            <a:ext cx="3740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  <a:ea typeface="宋体" panose="02010600030101010101" pitchFamily="2" charset="-122"/>
              </a:rPr>
              <a:t>西</a:t>
            </a:r>
            <a:endParaRPr lang="zh-CN" altLang="en-US" sz="1400">
              <a:highlight>
                <a:srgbClr val="C0C0C0"/>
              </a:highlight>
              <a:ea typeface="宋体" panose="02010600030101010101" pitchFamily="2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45"/>
            </p:custDataLst>
          </p:nvPr>
        </p:nvSpPr>
        <p:spPr>
          <a:xfrm>
            <a:off x="10974705" y="5801995"/>
            <a:ext cx="3632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</a:rPr>
              <a:t>南</a:t>
            </a:r>
            <a:endParaRPr lang="zh-CN" altLang="en-US" sz="1400">
              <a:highlight>
                <a:srgbClr val="C0C0C0"/>
              </a:highlight>
            </a:endParaRPr>
          </a:p>
        </p:txBody>
      </p:sp>
      <p:sp>
        <p:nvSpPr>
          <p:cNvPr id="64" name="文本框 63"/>
          <p:cNvSpPr txBox="1"/>
          <p:nvPr>
            <p:custDataLst>
              <p:tags r:id="rId46"/>
            </p:custDataLst>
          </p:nvPr>
        </p:nvSpPr>
        <p:spPr>
          <a:xfrm>
            <a:off x="11819890" y="5157470"/>
            <a:ext cx="3511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C0C0C0"/>
                </a:highlight>
                <a:ea typeface="宋体" panose="02010600030101010101" pitchFamily="2" charset="-122"/>
              </a:rPr>
              <a:t>东</a:t>
            </a:r>
            <a:endParaRPr lang="zh-CN" altLang="en-US" sz="1400">
              <a:highlight>
                <a:srgbClr val="C0C0C0"/>
              </a:highlight>
              <a:ea typeface="宋体" panose="02010600030101010101" pitchFamily="2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47"/>
            </p:custDataLst>
          </p:nvPr>
        </p:nvSpPr>
        <p:spPr>
          <a:xfrm>
            <a:off x="2639695" y="5066030"/>
            <a:ext cx="607060" cy="282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一层</a:t>
            </a:r>
            <a:endParaRPr lang="zh-CN" altLang="en-US" sz="1400"/>
          </a:p>
        </p:txBody>
      </p:sp>
      <p:sp>
        <p:nvSpPr>
          <p:cNvPr id="66" name="文本框 65"/>
          <p:cNvSpPr txBox="1"/>
          <p:nvPr>
            <p:custDataLst>
              <p:tags r:id="rId48"/>
            </p:custDataLst>
          </p:nvPr>
        </p:nvSpPr>
        <p:spPr>
          <a:xfrm>
            <a:off x="6216650" y="5013325"/>
            <a:ext cx="607060" cy="282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二层</a:t>
            </a:r>
            <a:endParaRPr lang="zh-CN" altLang="en-US" sz="1400"/>
          </a:p>
        </p:txBody>
      </p:sp>
      <p:sp>
        <p:nvSpPr>
          <p:cNvPr id="12" name="文本框 11"/>
          <p:cNvSpPr txBox="1"/>
          <p:nvPr/>
        </p:nvSpPr>
        <p:spPr>
          <a:xfrm>
            <a:off x="8328660" y="2555875"/>
            <a:ext cx="6896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原效果</a:t>
            </a:r>
            <a:endParaRPr lang="zh-CN" altLang="en-US" sz="1200"/>
          </a:p>
        </p:txBody>
      </p:sp>
      <p:sp>
        <p:nvSpPr>
          <p:cNvPr id="4" name="文本框 3"/>
          <p:cNvSpPr txBox="1"/>
          <p:nvPr/>
        </p:nvSpPr>
        <p:spPr>
          <a:xfrm>
            <a:off x="10488930" y="2559685"/>
            <a:ext cx="12477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变更后效果</a:t>
            </a:r>
            <a:endParaRPr lang="zh-CN" altLang="en-US" sz="1200"/>
          </a:p>
        </p:txBody>
      </p:sp>
      <p:sp>
        <p:nvSpPr>
          <p:cNvPr id="9" name="文本框 8"/>
          <p:cNvSpPr txBox="1"/>
          <p:nvPr/>
        </p:nvSpPr>
        <p:spPr>
          <a:xfrm>
            <a:off x="455295" y="2284095"/>
            <a:ext cx="6896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原效果</a:t>
            </a:r>
            <a:endParaRPr lang="zh-CN" altLang="en-US" sz="1200"/>
          </a:p>
        </p:txBody>
      </p:sp>
      <p:sp>
        <p:nvSpPr>
          <p:cNvPr id="10" name="文本框 9"/>
          <p:cNvSpPr txBox="1"/>
          <p:nvPr/>
        </p:nvSpPr>
        <p:spPr>
          <a:xfrm>
            <a:off x="3885565" y="2284095"/>
            <a:ext cx="722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变更后效果</a:t>
            </a:r>
            <a:endParaRPr lang="zh-CN" altLang="en-US" sz="1200"/>
          </a:p>
        </p:txBody>
      </p:sp>
    </p:spTree>
    <p:custDataLst>
      <p:tags r:id="rId49"/>
    </p:custDataLst>
  </p:cSld>
  <p:clrMapOvr>
    <a:masterClrMapping/>
  </p:clrMapOvr>
</p:sld>
</file>

<file path=ppt/tags/tag1.xml><?xml version="1.0" encoding="utf-8"?>
<p:tagLst xmlns:p="http://schemas.openxmlformats.org/presentationml/2006/main">
  <p:tag name="MH" val="20151210172630"/>
  <p:tag name="MH_LIBRARY" val="GRAPHIC"/>
  <p:tag name="MH_ORDER" val="Chevron 47"/>
</p:tagLst>
</file>

<file path=ppt/tags/tag2.xml><?xml version="1.0" encoding="utf-8"?>
<p:tagLst xmlns:p="http://schemas.openxmlformats.org/presentationml/2006/main">
  <p:tag name="MH" val="20151210174046"/>
  <p:tag name="MH_LIBRARY" val="GRAPHIC"/>
  <p:tag name="MH_ORDER" val="Oval 2"/>
</p:tagLst>
</file>

<file path=ppt/tags/tag3.xml><?xml version="1.0" encoding="utf-8"?>
<p:tagLst xmlns:p="http://schemas.openxmlformats.org/presentationml/2006/main">
  <p:tag name="MH" val="20151210174046"/>
  <p:tag name="MH_LIBRARY" val="GRAPHIC"/>
  <p:tag name="MH_ORDER" val="Oval 4"/>
</p:tagLst>
</file>

<file path=ppt/tags/tag4.xml><?xml version="1.0" encoding="utf-8"?>
<p:tagLst xmlns:p="http://schemas.openxmlformats.org/presentationml/2006/main">
  <p:tag name="MH" val="20151210174046"/>
  <p:tag name="MH_LIBRARY" val="GRAPHIC"/>
  <p:tag name="MH_ORDER" val="Oval 5"/>
</p:tagLst>
</file>

<file path=ppt/tags/tag5.xml><?xml version="1.0" encoding="utf-8"?>
<p:tagLst xmlns:p="http://schemas.openxmlformats.org/presentationml/2006/main">
  <p:tag name="MH" val="20151210174046"/>
  <p:tag name="MH_LIBRARY" val="GRAPHIC"/>
  <p:tag name="MH_ORDER" val="Oval 6"/>
</p:tagLst>
</file>

<file path=ppt/tags/tag6.xml><?xml version="1.0" encoding="utf-8"?>
<p:tagLst xmlns:p="http://schemas.openxmlformats.org/presentationml/2006/main">
  <p:tag name="MH" val="20151210174046"/>
  <p:tag name="MH_LIBRARY" val="GRAPHIC"/>
  <p:tag name="MH_ORDER" val="Oval 7"/>
</p:tagLst>
</file>

<file path=ppt/tags/tag7.xml><?xml version="1.0" encoding="utf-8"?>
<p:tagLst xmlns:p="http://schemas.openxmlformats.org/presentationml/2006/main">
  <p:tag name="MH" val="20151210174046"/>
  <p:tag name="MH_LIBRARY" val="GRAPHIC"/>
  <p:tag name="MH_ORDER" val="Oval 3"/>
</p:tagLst>
</file>

<file path=ppt/tags/tag8.xml><?xml version="1.0" encoding="utf-8"?>
<p:tagLst xmlns:p="http://schemas.openxmlformats.org/presentationml/2006/main">
  <p:tag name="KSO_WM_TAG_VERSION" val="1.0"/>
  <p:tag name="KSO_WM_TEMPLATE_CATEGORY" val="custom"/>
  <p:tag name="KSO_WM_TEMPLATE_INDEX" val="260"/>
</p:tagLst>
</file>

<file path=ppt/tags/tag9.xml><?xml version="1.0" encoding="utf-8"?>
<p:tagLst xmlns:p="http://schemas.openxmlformats.org/presentationml/2006/main">
  <p:tag name="KSO_WM_TAG_VERSION" val="1.0"/>
  <p:tag name="KSO_WM_TEMPLATE_CATEGORY" val="custom"/>
  <p:tag name="KSO_WM_TEMPLATE_INDEX" val="260"/>
</p:tagLst>
</file>

<file path=ppt/tags/tag10.xml><?xml version="1.0" encoding="utf-8"?>
<p:tagLst xmlns:p="http://schemas.openxmlformats.org/presentationml/2006/main">
  <p:tag name="PICID" val="{7e9b4040-032c-4edf-94c5-7a37ec5d18c0}"/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DIAGRAM_VIRTUALLY_FRAME" val="{&quot;height&quot;:313.89937007874016,&quot;left&quot;:10.051023622047243,&quot;top&quot;:9.900629921259842,&quot;width&quot;:785.1989763779527}"/>
  <p:tag name="KSO_WM_BEAUTIFY_FLAG" val=""/>
</p:tagLst>
</file>

<file path=ppt/tags/tag15.xml><?xml version="1.0" encoding="utf-8"?>
<p:tagLst xmlns:p="http://schemas.openxmlformats.org/presentationml/2006/main">
  <p:tag name="KSO_WM_DIAGRAM_VIRTUALLY_FRAME" val="{&quot;height&quot;:313.89937007874016,&quot;left&quot;:10.051023622047243,&quot;top&quot;:9.900629921259842,&quot;width&quot;:785.1989763779527}"/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60"/>
  <p:tag name="KSO_WM_SPECIAL_SOURCE" val="bdnull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DIAGRAM_VIRTUALLY_FRAME" val="{&quot;height&quot;:448.25239814814813,&quot;left&quot;:15.185118110236218,&quot;top&quot;:23.85,&quot;width&quot;:833.9639370078739}"/>
  <p:tag name="KSO_WM_BEAUTIFY_FLAG" val=""/>
</p:tagLst>
</file>

<file path=ppt/tags/tag32.xml><?xml version="1.0" encoding="utf-8"?>
<p:tagLst xmlns:p="http://schemas.openxmlformats.org/presentationml/2006/main">
  <p:tag name="PICID" val="{78fa8c48-0314-4fb4-8263-65e9be3c1d18}"/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PICID" val="{15c0abcc-362f-4a82-b452-fba86893e686}"/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60"/>
  <p:tag name="KSO_WM_SPECIAL_SOURCE" val="bdnull"/>
</p:tagLst>
</file>

<file path=ppt/tags/tag64.xml><?xml version="1.0" encoding="utf-8"?>
<p:tagLst xmlns:p="http://schemas.openxmlformats.org/presentationml/2006/main">
  <p:tag name="COMMONDATA" val="eyJoZGlkIjoiZGUzNzg3YWVhZDU1ZjMwMDQzNGYwYTEzMDNhMmNkZDMifQ=="/>
  <p:tag name="KSO_WPP_MARK_KEY" val="acc68c3d-c6bb-4cb7-9a87-c5ff8f9bff2c"/>
</p:tagLst>
</file>

<file path=ppt/theme/theme1.xml><?xml version="1.0" encoding="utf-8"?>
<a:theme xmlns:a="http://schemas.openxmlformats.org/drawingml/2006/main" name="2_Office 主题">
  <a:themeElements>
    <a:clrScheme name="自定义 2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BC032"/>
      </a:accent1>
      <a:accent2>
        <a:srgbClr val="FFC000"/>
      </a:accent2>
      <a:accent3>
        <a:srgbClr val="00B0F0"/>
      </a:accent3>
      <a:accent4>
        <a:srgbClr val="CDA599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4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1093</Words>
  <Application>WPS 演示</Application>
  <PresentationFormat>全屏显示(4:3)</PresentationFormat>
  <Paragraphs>85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2_Office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审批联席会 （议题）</dc:title>
  <dc:creator>娃娃呱</dc:creator>
  <cp:lastModifiedBy>兰佩若琦</cp:lastModifiedBy>
  <cp:revision>335</cp:revision>
  <dcterms:created xsi:type="dcterms:W3CDTF">2018-10-30T01:26:00Z</dcterms:created>
  <dcterms:modified xsi:type="dcterms:W3CDTF">2025-07-16T03:18:22Z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RubyTemplateID">
    <vt:lpwstr>2</vt:lpwstr>
  </property>
  <property fmtid="{D5CDD505-2E9C-101B-9397-08002B2CF9AE}" pid="4" name="ICV">
    <vt:lpwstr>008C59DA7D6547BCB129476B8DB4D775_12</vt:lpwstr>
  </property>
</Properties>
</file>